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</p:sldMasterIdLst>
  <p:notesMasterIdLst>
    <p:notesMasterId r:id="rId8"/>
  </p:notesMasterIdLst>
  <p:sldIdLst>
    <p:sldId id="256" r:id="rId2"/>
    <p:sldId id="261" r:id="rId3"/>
    <p:sldId id="266" r:id="rId4"/>
    <p:sldId id="270" r:id="rId5"/>
    <p:sldId id="269" r:id="rId6"/>
    <p:sldId id="265" r:id="rId7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Teko" panose="020B0604020202020204" charset="0"/>
      <p:regular r:id="rId19"/>
      <p:bold r:id="rId20"/>
    </p:embeddedFont>
    <p:embeddedFont>
      <p:font typeface="Wingdings 2" panose="05020102010507070707" pitchFamily="18" charset="2"/>
      <p:regular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kY1C0FPm+JRYZKrOvWo7h9K5J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AFAF"/>
    <a:srgbClr val="FF3300"/>
    <a:srgbClr val="FF66FF"/>
    <a:srgbClr val="FFFF00"/>
    <a:srgbClr val="00FFFF"/>
    <a:srgbClr val="6600FF"/>
    <a:srgbClr val="FFCCFF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6" autoAdjust="0"/>
  </p:normalViewPr>
  <p:slideViewPr>
    <p:cSldViewPr snapToGrid="0">
      <p:cViewPr varScale="1">
        <p:scale>
          <a:sx n="115" d="100"/>
          <a:sy n="115" d="100"/>
        </p:scale>
        <p:origin x="1494" y="8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648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poboljsajte</a:t>
            </a:r>
            <a:r>
              <a:rPr lang="en-US" dirty="0"/>
              <a:t> </a:t>
            </a:r>
            <a:r>
              <a:rPr lang="en-US" dirty="0" err="1"/>
              <a:t>rezoluciju</a:t>
            </a:r>
            <a:r>
              <a:rPr lang="en-US" dirty="0"/>
              <a:t> za </a:t>
            </a:r>
            <a:r>
              <a:rPr lang="en-US" dirty="0" err="1"/>
              <a:t>imgge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imsi</a:t>
            </a:r>
            <a:r>
              <a:rPr lang="en-US" dirty="0"/>
              <a:t> </a:t>
            </a:r>
            <a:r>
              <a:rPr lang="en-US" dirty="0" err="1"/>
              <a:t>logoe</a:t>
            </a: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3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25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1FE08CB-6006-49A6-8222-2105AB311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FA20ABC-D008-4875-BF81-10FE2215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dirty="0" err="1">
                <a:latin typeface="Agency FB" panose="020B0503020202020204" pitchFamily="34" charset="0"/>
              </a:rPr>
              <a:t>popravite</a:t>
            </a:r>
            <a:r>
              <a:rPr lang="en-GB" altLang="en-US" dirty="0">
                <a:latin typeface="Agency FB" panose="020B0503020202020204" pitchFamily="34" charset="0"/>
              </a:rPr>
              <a:t> </a:t>
            </a:r>
            <a:r>
              <a:rPr lang="en-GB" altLang="en-US" dirty="0" err="1">
                <a:latin typeface="Agency FB" panose="020B0503020202020204" pitchFamily="34" charset="0"/>
              </a:rPr>
              <a:t>semu</a:t>
            </a:r>
            <a:endParaRPr lang="en-GB" altLang="en-US" dirty="0">
              <a:latin typeface="Agency FB" panose="020B0503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5CA48EA-0F61-4197-A22D-6F07C2CE7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9F6CC-97AE-4711-9E18-F9E34378931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67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79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8514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8593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6675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0065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7285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2196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0596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382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6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0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424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6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6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 descr="Milena RikaloviÄ"/>
          <p:cNvPicPr preferRelativeResize="0"/>
          <p:nvPr/>
        </p:nvPicPr>
        <p:blipFill rotWithShape="1">
          <a:blip r:embed="rId3">
            <a:alphaModFix/>
          </a:blip>
          <a:srcRect l="14757" t="22209" r="14315" b="22196"/>
          <a:stretch/>
        </p:blipFill>
        <p:spPr>
          <a:xfrm>
            <a:off x="258161" y="1241700"/>
            <a:ext cx="76835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" name="Google Shape;93;p1" descr="C:\Users\Marija\Downloads\Logo_HF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5890" y="1247683"/>
            <a:ext cx="752475" cy="709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5" name="Google Shape;95;p1" descr="Institut za molekularnu genetiku i genetičko inženjerstvo"/>
          <p:cNvPicPr preferRelativeResize="0"/>
          <p:nvPr/>
        </p:nvPicPr>
        <p:blipFill rotWithShape="1">
          <a:blip r:embed="rId5">
            <a:alphaModFix/>
          </a:blip>
          <a:srcRect l="18991" t="21016" r="19815" b="24525"/>
          <a:stretch/>
        </p:blipFill>
        <p:spPr>
          <a:xfrm>
            <a:off x="241878" y="108214"/>
            <a:ext cx="771525" cy="75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0" name="Google Shape;100;p1"/>
          <p:cNvSpPr txBox="1"/>
          <p:nvPr/>
        </p:nvSpPr>
        <p:spPr>
          <a:xfrm>
            <a:off x="2120712" y="133238"/>
            <a:ext cx="58507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Teko"/>
              <a:buNone/>
            </a:pPr>
            <a:r>
              <a:rPr lang="en-US" sz="4000" b="0" i="0" u="none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eko"/>
                <a:cs typeface="Teko"/>
                <a:sym typeface="Teko"/>
              </a:rPr>
              <a:t>Brain Awareness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eko"/>
                <a:cs typeface="Teko"/>
                <a:sym typeface="Teko"/>
              </a:rPr>
              <a:t>W</a:t>
            </a:r>
            <a:r>
              <a:rPr lang="en-US" sz="4000" b="0" i="0" u="none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eko"/>
                <a:cs typeface="Teko"/>
                <a:sym typeface="Teko"/>
              </a:rPr>
              <a:t>eek 202</a:t>
            </a:r>
            <a:r>
              <a:rPr lang="sr-Latn-RS" sz="4000" b="0" i="0" u="none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eko"/>
                <a:cs typeface="Teko"/>
                <a:sym typeface="Teko"/>
              </a:rPr>
              <a:t>2</a:t>
            </a:r>
            <a:endParaRPr sz="4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>
            <a:off x="129092" y="6283403"/>
            <a:ext cx="8025204" cy="574597"/>
            <a:chOff x="192928" y="6361043"/>
            <a:chExt cx="3961247" cy="574760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436369" y="6566407"/>
              <a:ext cx="3717806" cy="36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3E0FF"/>
                </a:buClr>
                <a:buSzPts val="1800"/>
                <a:buFont typeface="Teko"/>
                <a:buNone/>
              </a:pPr>
              <a:r>
                <a:rPr lang="sr-Latn-RS" sz="1800" b="0" i="0" u="none" dirty="0">
                  <a:solidFill>
                    <a:srgbClr val="A3E0FF"/>
                  </a:solidFill>
                  <a:latin typeface="Teko"/>
                  <a:ea typeface="Teko"/>
                  <a:cs typeface="Teko"/>
                  <a:sym typeface="Teko"/>
                </a:rPr>
                <a:t>Scienc</a:t>
              </a:r>
              <a:r>
                <a:rPr lang="en-GB" sz="1800" b="0" i="0" u="none" dirty="0">
                  <a:solidFill>
                    <a:srgbClr val="A3E0FF"/>
                  </a:solidFill>
                  <a:latin typeface="Teko"/>
                  <a:ea typeface="Teko"/>
                  <a:cs typeface="Teko"/>
                  <a:sym typeface="Teko"/>
                </a:rPr>
                <a:t>e</a:t>
              </a:r>
              <a:r>
                <a:rPr lang="sr-Latn-RS" sz="1800" b="0" i="0" u="none" dirty="0">
                  <a:solidFill>
                    <a:srgbClr val="A3E0FF"/>
                  </a:solidFill>
                  <a:latin typeface="Teko"/>
                  <a:ea typeface="Teko"/>
                  <a:cs typeface="Teko"/>
                  <a:sym typeface="Teko"/>
                </a:rPr>
                <a:t> Fund of the Republic of Serbia</a:t>
              </a:r>
              <a:r>
                <a:rPr lang="en-US" sz="18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,</a:t>
              </a:r>
              <a:r>
                <a:rPr lang="en-US" sz="1800" b="0" i="0" u="none" dirty="0">
                  <a:solidFill>
                    <a:srgbClr val="A3E0FF"/>
                  </a:solidFill>
                  <a:latin typeface="Teko"/>
                  <a:ea typeface="Teko"/>
                  <a:cs typeface="Teko"/>
                  <a:sym typeface="Teko"/>
                </a:rPr>
                <a:t> </a:t>
              </a:r>
              <a:r>
                <a:rPr lang="en-US" sz="1800" b="0" i="0" u="none" dirty="0">
                  <a:solidFill>
                    <a:srgbClr val="FFA3A3"/>
                  </a:solidFill>
                  <a:latin typeface="Teko"/>
                  <a:ea typeface="Teko"/>
                  <a:cs typeface="Teko"/>
                  <a:sym typeface="Teko"/>
                </a:rPr>
                <a:t>Program</a:t>
              </a:r>
              <a:r>
                <a:rPr lang="sr-Latn-RS" sz="1800" b="0" i="0" u="none" dirty="0">
                  <a:solidFill>
                    <a:srgbClr val="FFA3A3"/>
                  </a:solidFill>
                  <a:latin typeface="Teko"/>
                  <a:ea typeface="Teko"/>
                  <a:cs typeface="Teko"/>
                  <a:sym typeface="Teko"/>
                </a:rPr>
                <a:t> for Excellent Projects of Young </a:t>
              </a:r>
              <a:r>
                <a:rPr lang="sr-Latn-RS" dirty="0">
                  <a:solidFill>
                    <a:srgbClr val="FFA3A3"/>
                  </a:solidFill>
                  <a:latin typeface="Teko"/>
                  <a:ea typeface="Teko"/>
                  <a:cs typeface="Teko"/>
                  <a:sym typeface="Teko"/>
                </a:rPr>
                <a:t>R</a:t>
              </a:r>
              <a:r>
                <a:rPr lang="sr-Latn-RS" sz="1800" b="0" i="0" u="none" dirty="0">
                  <a:solidFill>
                    <a:srgbClr val="FFA3A3"/>
                  </a:solidFill>
                  <a:latin typeface="Teko"/>
                  <a:ea typeface="Teko"/>
                  <a:cs typeface="Teko"/>
                  <a:sym typeface="Teko"/>
                </a:rPr>
                <a:t>esearchers</a:t>
              </a:r>
              <a:endParaRPr dirty="0"/>
            </a:p>
          </p:txBody>
        </p:sp>
        <p:pic>
          <p:nvPicPr>
            <p:cNvPr id="105" name="Google Shape;105;p1" descr="Fond za nauku"/>
            <p:cNvPicPr preferRelativeResize="0"/>
            <p:nvPr/>
          </p:nvPicPr>
          <p:blipFill rotWithShape="1">
            <a:blip r:embed="rId6">
              <a:alphaModFix/>
            </a:blip>
            <a:srcRect l="4286" t="15559" r="69139" b="15331"/>
            <a:stretch/>
          </p:blipFill>
          <p:spPr>
            <a:xfrm>
              <a:off x="192928" y="6361043"/>
              <a:ext cx="297359" cy="4969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99;p1" descr="Brain Awareness Week | Dana Foundation">
            <a:extLst>
              <a:ext uri="{FF2B5EF4-FFF2-40B4-BE49-F238E27FC236}">
                <a16:creationId xmlns:a16="http://schemas.microsoft.com/office/drawing/2014/main" id="{51D24BCE-E4EE-4091-B41F-0A44E6AD98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1869" y="5561702"/>
            <a:ext cx="1452282" cy="121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9;p1" descr="C:\Users\Marija\Desktop\Promis\logo\Logo_Color.JPG">
            <a:extLst>
              <a:ext uri="{FF2B5EF4-FFF2-40B4-BE49-F238E27FC236}">
                <a16:creationId xmlns:a16="http://schemas.microsoft.com/office/drawing/2014/main" id="{832E8314-7F5D-44F2-987D-98EDC349AB2B}"/>
              </a:ext>
            </a:extLst>
          </p:cNvPr>
          <p:cNvPicPr preferRelativeResize="0"/>
          <p:nvPr/>
        </p:nvPicPr>
        <p:blipFill rotWithShape="1">
          <a:blip r:embed="rId8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1777"/>
          <a:stretch/>
        </p:blipFill>
        <p:spPr>
          <a:xfrm>
            <a:off x="2963289" y="903241"/>
            <a:ext cx="3066813" cy="2000361"/>
          </a:xfrm>
          <a:prstGeom prst="rect">
            <a:avLst/>
          </a:prstGeom>
        </p:spPr>
      </p:pic>
      <p:sp>
        <p:nvSpPr>
          <p:cNvPr id="35" name="Google Shape;98;p1">
            <a:extLst>
              <a:ext uri="{FF2B5EF4-FFF2-40B4-BE49-F238E27FC236}">
                <a16:creationId xmlns:a16="http://schemas.microsoft.com/office/drawing/2014/main" id="{E238A272-A7B1-4840-980F-5A62CD67C0CB}"/>
              </a:ext>
            </a:extLst>
          </p:cNvPr>
          <p:cNvSpPr txBox="1"/>
          <p:nvPr/>
        </p:nvSpPr>
        <p:spPr>
          <a:xfrm>
            <a:off x="443996" y="3157122"/>
            <a:ext cx="8256007" cy="1107955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500"/>
              <a:buFont typeface="Teko"/>
              <a:buNone/>
            </a:pPr>
            <a:r>
              <a:rPr lang="en-GB" sz="3300" b="1" i="0" u="none" dirty="0">
                <a:solidFill>
                  <a:schemeClr val="accent1"/>
                </a:solidFill>
                <a:latin typeface="Agency FB" panose="020B0503020202020204" pitchFamily="34" charset="0"/>
                <a:ea typeface="Teko"/>
                <a:cs typeface="Teko"/>
                <a:sym typeface="Teko"/>
              </a:rPr>
              <a:t>Late Embryogenesis Abundant Proteins: Structural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500"/>
              <a:buFont typeface="Teko"/>
              <a:buNone/>
            </a:pPr>
            <a:r>
              <a:rPr lang="en-GB" sz="3300" b="1" i="0" u="none" dirty="0">
                <a:solidFill>
                  <a:schemeClr val="accent1"/>
                </a:solidFill>
                <a:latin typeface="Agency FB" panose="020B0503020202020204" pitchFamily="34" charset="0"/>
                <a:ea typeface="Teko"/>
                <a:cs typeface="Teko"/>
                <a:sym typeface="Teko"/>
              </a:rPr>
              <a:t>Characterisation and Interaction with α-Synuclein</a:t>
            </a:r>
            <a:endParaRPr sz="33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Picture 6" descr="Ð¡ÑÐ¾Ð´Ð½Ð° ÑÐ»Ð¸ÐºÐ°">
            <a:extLst>
              <a:ext uri="{FF2B5EF4-FFF2-40B4-BE49-F238E27FC236}">
                <a16:creationId xmlns:a16="http://schemas.microsoft.com/office/drawing/2014/main" id="{238C242B-8B6A-4754-8D54-8BC5B1CF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73" y="4453665"/>
            <a:ext cx="809854" cy="12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Почетна - Универзитет у Београду – Институт за мултидисциплинарна  истраживања">
            <a:extLst>
              <a:ext uri="{FF2B5EF4-FFF2-40B4-BE49-F238E27FC236}">
                <a16:creationId xmlns:a16="http://schemas.microsoft.com/office/drawing/2014/main" id="{075D333D-419B-4B8E-850B-9FB95B4F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brightnessContrast bright="-1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00" y="222591"/>
            <a:ext cx="660795" cy="631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89;p1" descr="C:\Users\Marija\Desktop\Promis\logo\Logo_Color.JPG">
            <a:extLst>
              <a:ext uri="{FF2B5EF4-FFF2-40B4-BE49-F238E27FC236}">
                <a16:creationId xmlns:a16="http://schemas.microsoft.com/office/drawing/2014/main" id="{C94CE000-56F3-4313-BDAD-BE39297807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77"/>
          <a:stretch/>
        </p:blipFill>
        <p:spPr>
          <a:xfrm>
            <a:off x="7875037" y="0"/>
            <a:ext cx="1268963" cy="6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261B5-68A0-4A40-920A-F1CCCF678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50"/>
          <a:stretch/>
        </p:blipFill>
        <p:spPr>
          <a:xfrm>
            <a:off x="3910101" y="1009209"/>
            <a:ext cx="1676501" cy="528135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C376B28-4E7C-4AC2-833F-F92B4BB054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86602" y="1416080"/>
            <a:ext cx="3452327" cy="4874483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panose="020B0604020202020204" pitchFamily="34" charset="0"/>
              <a:buNone/>
            </a:pPr>
            <a:r>
              <a:rPr lang="en-US" altLang="sr-Latn-RS" sz="27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alpha - synuclein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E"/>
            </a:pPr>
            <a:r>
              <a:rPr lang="en-US" altLang="sr-Latn-RS" sz="2000" b="1" dirty="0">
                <a:latin typeface="Agency FB" panose="020B0503020202020204" pitchFamily="34" charset="0"/>
              </a:rPr>
              <a:t>Protein of 140 amino acids, 14kDa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E"/>
            </a:pPr>
            <a:r>
              <a:rPr lang="en-US" altLang="sr-Latn-RS" sz="2000" b="1" dirty="0">
                <a:latin typeface="Agency FB" panose="020B0503020202020204" pitchFamily="34" charset="0"/>
              </a:rPr>
              <a:t>Function - communication between neurons in the brain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E"/>
            </a:pPr>
            <a:r>
              <a:rPr lang="en-US" altLang="sr-Latn-RS" sz="2000" b="1" dirty="0">
                <a:latin typeface="Agency FB" panose="020B0503020202020204" pitchFamily="34" charset="0"/>
              </a:rPr>
              <a:t>Abnormal folding of </a:t>
            </a:r>
            <a:r>
              <a:rPr lang="en-US" altLang="sr-Latn-RS" sz="2000" b="1" dirty="0" err="1">
                <a:latin typeface="Agency FB" panose="020B0503020202020204" pitchFamily="34" charset="0"/>
              </a:rPr>
              <a:t>aphla</a:t>
            </a:r>
            <a:r>
              <a:rPr lang="en-US" altLang="sr-Latn-RS" sz="2000" b="1" dirty="0">
                <a:latin typeface="Agency FB" panose="020B0503020202020204" pitchFamily="34" charset="0"/>
              </a:rPr>
              <a:t> synuclein proteins due to gene mutations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E"/>
            </a:pPr>
            <a:r>
              <a:rPr lang="en-US" altLang="sr-Latn-RS" sz="2000" b="1" dirty="0">
                <a:latin typeface="Agency FB" panose="020B0503020202020204" pitchFamily="34" charset="0"/>
              </a:rPr>
              <a:t>A non-functional protein is formed, most often insoluble - aggregates - toxic to cells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None/>
            </a:pPr>
            <a:endParaRPr lang="en-US" altLang="sr-Latn-RS" sz="1500" b="1" dirty="0">
              <a:latin typeface="Agency FB" panose="020B0503020202020204" pitchFamily="34" charset="0"/>
            </a:endParaRPr>
          </a:p>
        </p:txBody>
      </p:sp>
      <p:sp>
        <p:nvSpPr>
          <p:cNvPr id="43" name="Google Shape;90;p1">
            <a:extLst>
              <a:ext uri="{FF2B5EF4-FFF2-40B4-BE49-F238E27FC236}">
                <a16:creationId xmlns:a16="http://schemas.microsoft.com/office/drawing/2014/main" id="{329CA6DE-8559-4D41-B2A0-430FAE69A9F6}"/>
              </a:ext>
            </a:extLst>
          </p:cNvPr>
          <p:cNvSpPr txBox="1"/>
          <p:nvPr/>
        </p:nvSpPr>
        <p:spPr>
          <a:xfrm>
            <a:off x="1" y="1"/>
            <a:ext cx="9092545" cy="533400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Par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lang="sr-Latn-RS" sz="3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inson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`s Disease</a:t>
            </a: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Google Shape;121;p2">
            <a:extLst>
              <a:ext uri="{FF2B5EF4-FFF2-40B4-BE49-F238E27FC236}">
                <a16:creationId xmlns:a16="http://schemas.microsoft.com/office/drawing/2014/main" id="{410CE0D7-05E4-41D4-A07A-6A73F91F495E}"/>
              </a:ext>
            </a:extLst>
          </p:cNvPr>
          <p:cNvSpPr txBox="1"/>
          <p:nvPr/>
        </p:nvSpPr>
        <p:spPr>
          <a:xfrm>
            <a:off x="726108" y="1177358"/>
            <a:ext cx="314721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r>
              <a:rPr lang="en-GB" sz="2000" b="1" dirty="0">
                <a:latin typeface="Agency FB" panose="020B0503020202020204" pitchFamily="34" charset="0"/>
                <a:ea typeface="+mj-ea"/>
                <a:cs typeface="+mj-cs"/>
                <a:sym typeface="Teko"/>
              </a:rPr>
              <a:t>The second most common chronic progressive neurodegenerative disease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r>
              <a:rPr lang="en-GB" sz="2000" b="1" dirty="0">
                <a:latin typeface="Agency FB" panose="020B0503020202020204" pitchFamily="34" charset="0"/>
                <a:ea typeface="+mj-ea"/>
                <a:cs typeface="+mj-cs"/>
                <a:sym typeface="Teko"/>
              </a:rPr>
              <a:t>There are over 10 million patients in the world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endParaRPr lang="en-GB" sz="2000" b="1" dirty="0">
              <a:latin typeface="Agency FB" panose="020B0503020202020204" pitchFamily="34" charset="0"/>
              <a:ea typeface="+mj-ea"/>
              <a:cs typeface="+mj-cs"/>
              <a:sym typeface="Teko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r>
              <a:rPr lang="en-GB" sz="2000" b="1" dirty="0">
                <a:latin typeface="Agency FB" panose="020B0503020202020204" pitchFamily="34" charset="0"/>
                <a:ea typeface="+mj-ea"/>
                <a:cs typeface="+mj-cs"/>
                <a:sym typeface="Teko"/>
              </a:rPr>
              <a:t>About 14,000 patients in Serbia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endParaRPr lang="en-GB" sz="2000" b="1" dirty="0">
              <a:latin typeface="Agency FB" panose="020B0503020202020204" pitchFamily="34" charset="0"/>
              <a:ea typeface="+mj-ea"/>
              <a:cs typeface="+mj-cs"/>
              <a:sym typeface="Teko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r>
              <a:rPr lang="en-GB" sz="2000" b="1" dirty="0">
                <a:latin typeface="Agency FB" panose="020B0503020202020204" pitchFamily="34" charset="0"/>
                <a:ea typeface="+mj-ea"/>
                <a:cs typeface="+mj-cs"/>
                <a:sym typeface="Teko"/>
              </a:rPr>
              <a:t>The most often affected people are between the age of 50 and 70 years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endParaRPr lang="en-GB" sz="2000" b="1" dirty="0">
              <a:latin typeface="Agency FB" panose="020B0503020202020204" pitchFamily="34" charset="0"/>
              <a:ea typeface="+mj-ea"/>
              <a:cs typeface="+mj-cs"/>
              <a:sym typeface="Teko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</a:pPr>
            <a:r>
              <a:rPr lang="en-GB" sz="2000" b="1" dirty="0">
                <a:latin typeface="Agency FB" panose="020B0503020202020204" pitchFamily="34" charset="0"/>
                <a:ea typeface="+mj-ea"/>
                <a:cs typeface="+mj-cs"/>
                <a:sym typeface="Teko"/>
              </a:rPr>
              <a:t>There is no causative therapy</a:t>
            </a:r>
            <a:endParaRPr lang="en-US" sz="2000" b="1" dirty="0">
              <a:latin typeface="Agency FB" panose="020B0503020202020204" pitchFamily="34" charset="0"/>
              <a:ea typeface="+mj-ea"/>
              <a:cs typeface="+mj-cs"/>
              <a:sym typeface="Teko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E5239A-C00A-4085-9CAE-D62725A08037}"/>
              </a:ext>
            </a:extLst>
          </p:cNvPr>
          <p:cNvGrpSpPr/>
          <p:nvPr/>
        </p:nvGrpSpPr>
        <p:grpSpPr>
          <a:xfrm>
            <a:off x="106404" y="1177180"/>
            <a:ext cx="826288" cy="4571786"/>
            <a:chOff x="-3218238" y="692212"/>
            <a:chExt cx="1029430" cy="5216019"/>
          </a:xfrm>
        </p:grpSpPr>
        <p:pic>
          <p:nvPicPr>
            <p:cNvPr id="50" name="Graphic 49" descr="Globe outline">
              <a:extLst>
                <a:ext uri="{FF2B5EF4-FFF2-40B4-BE49-F238E27FC236}">
                  <a16:creationId xmlns:a16="http://schemas.microsoft.com/office/drawing/2014/main" id="{E406E5CB-2059-434D-BA02-BFC33A73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3218238" y="1688319"/>
              <a:ext cx="855050" cy="85505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3A0FF66-FF2B-42E6-9F8D-E434F97DB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106904" y="2855819"/>
              <a:ext cx="708842" cy="472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2" name="Graphic 51" descr="Man with cane with solid fill">
              <a:extLst>
                <a:ext uri="{FF2B5EF4-FFF2-40B4-BE49-F238E27FC236}">
                  <a16:creationId xmlns:a16="http://schemas.microsoft.com/office/drawing/2014/main" id="{5F9D44C2-85BF-4E26-8E1A-152284D0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3075789" y="3831781"/>
              <a:ext cx="712020" cy="712020"/>
            </a:xfrm>
            <a:prstGeom prst="rect">
              <a:avLst/>
            </a:prstGeom>
          </p:spPr>
        </p:pic>
        <p:pic>
          <p:nvPicPr>
            <p:cNvPr id="53" name="Graphic 52" descr="Brain in head outline">
              <a:extLst>
                <a:ext uri="{FF2B5EF4-FFF2-40B4-BE49-F238E27FC236}">
                  <a16:creationId xmlns:a16="http://schemas.microsoft.com/office/drawing/2014/main" id="{537C3EC6-444A-41CD-9B8F-474DDEC98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3188510" y="692212"/>
              <a:ext cx="855050" cy="855050"/>
            </a:xfrm>
            <a:prstGeom prst="rect">
              <a:avLst/>
            </a:prstGeom>
          </p:spPr>
        </p:pic>
        <p:pic>
          <p:nvPicPr>
            <p:cNvPr id="54" name="Graphic 53" descr="Medicine outline">
              <a:extLst>
                <a:ext uri="{FF2B5EF4-FFF2-40B4-BE49-F238E27FC236}">
                  <a16:creationId xmlns:a16="http://schemas.microsoft.com/office/drawing/2014/main" id="{CA0A94D8-FABF-474E-989C-F42B57663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3106206" y="4990833"/>
              <a:ext cx="917398" cy="91739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A77557A-E9DC-4BC1-AC36-175FEB704E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7894" y="-1"/>
            <a:ext cx="1396105" cy="9077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2046C18-DC51-4AA0-B1D6-EB01AC6C9F41}"/>
              </a:ext>
            </a:extLst>
          </p:cNvPr>
          <p:cNvGrpSpPr/>
          <p:nvPr/>
        </p:nvGrpSpPr>
        <p:grpSpPr>
          <a:xfrm>
            <a:off x="6158206" y="6169371"/>
            <a:ext cx="2985794" cy="688629"/>
            <a:chOff x="-2217444" y="6169371"/>
            <a:chExt cx="2985794" cy="688629"/>
          </a:xfrm>
        </p:grpSpPr>
        <p:sp>
          <p:nvSpPr>
            <p:cNvPr id="18" name="Google Shape;106;p1">
              <a:extLst>
                <a:ext uri="{FF2B5EF4-FFF2-40B4-BE49-F238E27FC236}">
                  <a16:creationId xmlns:a16="http://schemas.microsoft.com/office/drawing/2014/main" id="{FC89CC3B-EECB-41F8-9156-028035E64777}"/>
                </a:ext>
              </a:extLst>
            </p:cNvPr>
            <p:cNvSpPr txBox="1"/>
            <p:nvPr/>
          </p:nvSpPr>
          <p:spPr>
            <a:xfrm>
              <a:off x="-2217444" y="6457890"/>
              <a:ext cx="24160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r>
                <a:rPr lang="en-U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Brain awareness week 202</a:t>
              </a:r>
              <a:r>
                <a:rPr lang="sr-Latn-R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2</a:t>
              </a:r>
              <a:endParaRPr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9" name="Google Shape;107;p1" descr="Brain Awareness Week | Dana Foundation">
              <a:extLst>
                <a:ext uri="{FF2B5EF4-FFF2-40B4-BE49-F238E27FC236}">
                  <a16:creationId xmlns:a16="http://schemas.microsoft.com/office/drawing/2014/main" id="{57FC8B78-7B49-436B-AE9C-F5075EFD3CB2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6169371"/>
              <a:ext cx="768350" cy="5871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E82D119-18F5-44BA-9B6D-556EEEF1FB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0317" y="4775479"/>
            <a:ext cx="2160142" cy="1322806"/>
          </a:xfrm>
          <a:prstGeom prst="rect">
            <a:avLst/>
          </a:prstGeom>
          <a:ln w="25400"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61247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" y="0"/>
            <a:ext cx="9144000" cy="957431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Current </a:t>
            </a:r>
            <a:r>
              <a:rPr lang="sr-Latn-R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Issue</a:t>
            </a:r>
            <a:r>
              <a:rPr lang="sr-Cyrl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sr-Latn-R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this</a:t>
            </a: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sr-Latn-R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Week</a:t>
            </a: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:</a:t>
            </a:r>
            <a:endParaRPr lang="en-GB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Font typeface="Arial"/>
              <a:buNone/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Be Aware of α – </a:t>
            </a: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S</a:t>
            </a:r>
            <a:r>
              <a:rPr lang="en-GB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ynuclein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 Aggregation!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DBB16-C73A-4323-ACB7-1A5915E8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374" y="-16408"/>
            <a:ext cx="1396105" cy="951058"/>
          </a:xfrm>
          <a:prstGeom prst="rect">
            <a:avLst/>
          </a:prstGeom>
        </p:spPr>
      </p:pic>
      <p:pic>
        <p:nvPicPr>
          <p:cNvPr id="55" name="Picture 29">
            <a:extLst>
              <a:ext uri="{FF2B5EF4-FFF2-40B4-BE49-F238E27FC236}">
                <a16:creationId xmlns:a16="http://schemas.microsoft.com/office/drawing/2014/main" id="{FA13000D-9E98-41F3-AE04-567C4B112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22459" r="29877" b="20474"/>
          <a:stretch>
            <a:fillRect/>
          </a:stretch>
        </p:blipFill>
        <p:spPr bwMode="auto">
          <a:xfrm>
            <a:off x="1953385" y="1115960"/>
            <a:ext cx="5532681" cy="35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EAA997-B9B3-4007-9DE2-1348CEA6A277}"/>
              </a:ext>
            </a:extLst>
          </p:cNvPr>
          <p:cNvSpPr txBox="1"/>
          <p:nvPr/>
        </p:nvSpPr>
        <p:spPr bwMode="auto">
          <a:xfrm rot="1157720">
            <a:off x="2197561" y="1537204"/>
            <a:ext cx="7152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NAC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0381BB-44D8-4791-B903-8A4039E68211}"/>
              </a:ext>
            </a:extLst>
          </p:cNvPr>
          <p:cNvSpPr txBox="1"/>
          <p:nvPr/>
        </p:nvSpPr>
        <p:spPr>
          <a:xfrm>
            <a:off x="431398" y="4678966"/>
            <a:ext cx="8361588" cy="171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179388" algn="just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Agency FB" pitchFamily="34" charset="0"/>
              </a:rPr>
              <a:t>Hallmark of Parkinson's disease: </a:t>
            </a:r>
            <a:r>
              <a:rPr lang="en-GB" sz="2200" dirty="0">
                <a:latin typeface="Agency FB" pitchFamily="34" charset="0"/>
                <a:cs typeface="+mn-cs"/>
              </a:rPr>
              <a:t>Intracellular protein aggregates </a:t>
            </a:r>
            <a:r>
              <a:rPr lang="sr-Latn-RS" sz="2200" dirty="0">
                <a:latin typeface="Agency FB" pitchFamily="34" charset="0"/>
                <a:cs typeface="+mn-cs"/>
              </a:rPr>
              <a:t>are </a:t>
            </a:r>
            <a:r>
              <a:rPr lang="en-GB" sz="2200" dirty="0">
                <a:latin typeface="Agency FB" pitchFamily="34" charset="0"/>
                <a:cs typeface="+mn-cs"/>
              </a:rPr>
              <a:t>composed of α-synuclein monomers</a:t>
            </a:r>
            <a:endParaRPr lang="en-US" sz="2200" dirty="0">
              <a:latin typeface="Agency FB" pitchFamily="34" charset="0"/>
              <a:cs typeface="+mn-cs"/>
            </a:endParaRPr>
          </a:p>
          <a:p>
            <a:pPr marL="231775" indent="-179388" algn="just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Agency FB" pitchFamily="34" charset="0"/>
                <a:cs typeface="+mn-cs"/>
              </a:rPr>
              <a:t>U.S. National Institute of Neurological Disorders and Stroke: "A key objective for researchers moving forward is to better understand the normal and abnormal functions of alpha-synuclein and its relationship to genetic mutations that impact PD"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1093C-C0B8-4214-BE9C-B7B1BFC2F70B}"/>
              </a:ext>
            </a:extLst>
          </p:cNvPr>
          <p:cNvGrpSpPr/>
          <p:nvPr/>
        </p:nvGrpSpPr>
        <p:grpSpPr>
          <a:xfrm>
            <a:off x="6158206" y="6169371"/>
            <a:ext cx="2985794" cy="688629"/>
            <a:chOff x="-2217444" y="6169371"/>
            <a:chExt cx="2985794" cy="688629"/>
          </a:xfrm>
        </p:grpSpPr>
        <p:sp>
          <p:nvSpPr>
            <p:cNvPr id="11" name="Google Shape;106;p1">
              <a:extLst>
                <a:ext uri="{FF2B5EF4-FFF2-40B4-BE49-F238E27FC236}">
                  <a16:creationId xmlns:a16="http://schemas.microsoft.com/office/drawing/2014/main" id="{CC4ED589-2808-44A4-B80E-D9B39DD484E5}"/>
                </a:ext>
              </a:extLst>
            </p:cNvPr>
            <p:cNvSpPr txBox="1"/>
            <p:nvPr/>
          </p:nvSpPr>
          <p:spPr>
            <a:xfrm>
              <a:off x="-2217444" y="6457890"/>
              <a:ext cx="24160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r>
                <a:rPr lang="en-U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Brain awareness week 202</a:t>
              </a:r>
              <a:r>
                <a:rPr lang="sr-Latn-R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2</a:t>
              </a:r>
              <a:endParaRPr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2" name="Google Shape;107;p1" descr="Brain Awareness Week | Dana Foundation">
              <a:extLst>
                <a:ext uri="{FF2B5EF4-FFF2-40B4-BE49-F238E27FC236}">
                  <a16:creationId xmlns:a16="http://schemas.microsoft.com/office/drawing/2014/main" id="{8AB427B9-87A9-4CC6-9CEE-0F2E4066D62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169371"/>
              <a:ext cx="768350" cy="5871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516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C0C538-13E5-4AB2-8305-729AEBED6012}"/>
              </a:ext>
            </a:extLst>
          </p:cNvPr>
          <p:cNvSpPr txBox="1">
            <a:spLocks/>
          </p:cNvSpPr>
          <p:nvPr/>
        </p:nvSpPr>
        <p:spPr bwMode="auto">
          <a:xfrm>
            <a:off x="359500" y="1110521"/>
            <a:ext cx="8424999" cy="3109786"/>
          </a:xfrm>
          <a:prstGeom prst="rect">
            <a:avLst/>
          </a:prstGeom>
        </p:spPr>
        <p:txBody>
          <a:bodyPr/>
          <a:lstStyle/>
          <a:p>
            <a:pPr marL="171450" indent="-171450" eaLnBrk="1" fontAlgn="auto" hangingPunct="1"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GB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  <a:cs typeface="+mn-cs"/>
              </a:rPr>
              <a:t>Examining the nature of the interaction between LEA protein and α-</a:t>
            </a:r>
            <a:r>
              <a:rPr lang="en-GB" sz="2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  <a:cs typeface="+mn-cs"/>
              </a:rPr>
              <a:t>Syn</a:t>
            </a:r>
            <a:endParaRPr lang="sr-Latn-RS" sz="2200" b="1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L"/>
              <a:defRPr/>
            </a:pPr>
            <a:r>
              <a:rPr lang="en-GB" sz="2200" dirty="0">
                <a:latin typeface="Agency FB" panose="020B0503020202020204" pitchFamily="34" charset="0"/>
                <a:cs typeface="+mn-cs"/>
              </a:rPr>
              <a:t>Which step during α-</a:t>
            </a:r>
            <a:r>
              <a:rPr lang="en-GB" sz="2200" dirty="0" err="1">
                <a:latin typeface="Agency FB" panose="020B0503020202020204" pitchFamily="34" charset="0"/>
                <a:cs typeface="+mn-cs"/>
              </a:rPr>
              <a:t>Syn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 aggregation can be affected by recombinant LEA proteins?</a:t>
            </a:r>
            <a:endParaRPr lang="sr-Latn-RS" sz="2200" dirty="0">
              <a:latin typeface="Agency FB" panose="020B0503020202020204" pitchFamily="34" charset="0"/>
              <a:cs typeface="+mn-cs"/>
            </a:endParaRP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L"/>
              <a:defRPr/>
            </a:pPr>
            <a:r>
              <a:rPr lang="en-GB" sz="2200" dirty="0">
                <a:latin typeface="Agency FB" panose="020B0503020202020204" pitchFamily="34" charset="0"/>
                <a:cs typeface="+mn-cs"/>
              </a:rPr>
              <a:t>Does the LEA protein interact with α-</a:t>
            </a:r>
            <a:r>
              <a:rPr lang="en-GB" sz="2200" dirty="0" err="1">
                <a:latin typeface="Agency FB" panose="020B0503020202020204" pitchFamily="34" charset="0"/>
                <a:cs typeface="+mn-cs"/>
              </a:rPr>
              <a:t>Syn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 at the level of monomers, dimers or trimers, or with</a:t>
            </a:r>
            <a:r>
              <a:rPr lang="sr-Latn-RS" sz="2200" dirty="0">
                <a:latin typeface="Agency FB" panose="020B0503020202020204" pitchFamily="34" charset="0"/>
                <a:cs typeface="+mn-cs"/>
              </a:rPr>
              <a:t> 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already formed aggregates?</a:t>
            </a:r>
            <a:endParaRPr lang="sr-Latn-RS" sz="2200" dirty="0">
              <a:latin typeface="Agency FB" panose="020B0503020202020204" pitchFamily="34" charset="0"/>
              <a:cs typeface="+mn-cs"/>
            </a:endParaRP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L"/>
              <a:defRPr/>
            </a:pPr>
            <a:r>
              <a:rPr lang="en-GB" sz="2200" dirty="0">
                <a:latin typeface="Agency FB" panose="020B0503020202020204" pitchFamily="34" charset="0"/>
                <a:cs typeface="+mn-cs"/>
              </a:rPr>
              <a:t>Under w</a:t>
            </a:r>
            <a:r>
              <a:rPr lang="sr-Latn-RS" sz="2200" dirty="0" err="1">
                <a:latin typeface="Agency FB" panose="020B0503020202020204" pitchFamily="34" charset="0"/>
                <a:cs typeface="+mn-cs"/>
              </a:rPr>
              <a:t>hich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 conditions (pH, temperature, ionic strength, </a:t>
            </a:r>
            <a:r>
              <a:rPr lang="sr-Latn-RS" sz="2200" dirty="0" err="1">
                <a:latin typeface="Agency FB" panose="020B0503020202020204" pitchFamily="34" charset="0"/>
                <a:cs typeface="+mn-cs"/>
              </a:rPr>
              <a:t>solvent</a:t>
            </a:r>
            <a:r>
              <a:rPr lang="sr-Latn-RS" sz="2200" dirty="0">
                <a:latin typeface="Agency FB" panose="020B0503020202020204" pitchFamily="34" charset="0"/>
                <a:cs typeface="+mn-cs"/>
              </a:rPr>
              <a:t> 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polarity)?</a:t>
            </a:r>
            <a:endParaRPr lang="sr-Latn-RS" sz="2200" dirty="0">
              <a:latin typeface="Agency FB" panose="020B0503020202020204" pitchFamily="34" charset="0"/>
              <a:cs typeface="+mn-cs"/>
            </a:endParaRP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L"/>
              <a:defRPr/>
            </a:pPr>
            <a:r>
              <a:rPr lang="en-GB" sz="2200" dirty="0">
                <a:latin typeface="Agency FB" panose="020B0503020202020204" pitchFamily="34" charset="0"/>
                <a:cs typeface="+mn-cs"/>
              </a:rPr>
              <a:t>Which partners can influence the α-</a:t>
            </a:r>
            <a:r>
              <a:rPr lang="en-GB" sz="2200" dirty="0" err="1">
                <a:latin typeface="Agency FB" panose="020B0503020202020204" pitchFamily="34" charset="0"/>
                <a:cs typeface="+mn-cs"/>
              </a:rPr>
              <a:t>Syn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 anti</a:t>
            </a:r>
            <a:r>
              <a:rPr lang="sr-Latn-RS" sz="2200" dirty="0">
                <a:latin typeface="Agency FB" panose="020B0503020202020204" pitchFamily="34" charset="0"/>
                <a:cs typeface="+mn-cs"/>
              </a:rPr>
              <a:t>-</a:t>
            </a:r>
            <a:r>
              <a:rPr lang="sr-Latn-RS" sz="2200" dirty="0" err="1">
                <a:latin typeface="Agency FB" panose="020B0503020202020204" pitchFamily="34" charset="0"/>
                <a:cs typeface="+mn-cs"/>
              </a:rPr>
              <a:t>aggregation</a:t>
            </a:r>
            <a:r>
              <a:rPr lang="en-GB" sz="2200" dirty="0">
                <a:latin typeface="Agency FB" panose="020B0503020202020204" pitchFamily="34" charset="0"/>
                <a:cs typeface="+mn-cs"/>
              </a:rPr>
              <a:t> activity of LEA protein?</a:t>
            </a:r>
            <a:endParaRPr lang="en-US" sz="2200" i="1" dirty="0">
              <a:latin typeface="Agency FB" panose="020B0503020202020204" pitchFamily="34" charset="0"/>
              <a:cs typeface="+mn-cs"/>
            </a:endParaRPr>
          </a:p>
        </p:txBody>
      </p:sp>
      <p:sp>
        <p:nvSpPr>
          <p:cNvPr id="42" name="Google Shape;90;p1">
            <a:extLst>
              <a:ext uri="{FF2B5EF4-FFF2-40B4-BE49-F238E27FC236}">
                <a16:creationId xmlns:a16="http://schemas.microsoft.com/office/drawing/2014/main" id="{1637169E-8DD8-4054-B99D-3548B07DE96A}"/>
              </a:ext>
            </a:extLst>
          </p:cNvPr>
          <p:cNvSpPr txBox="1"/>
          <p:nvPr/>
        </p:nvSpPr>
        <p:spPr>
          <a:xfrm>
            <a:off x="2" y="1"/>
            <a:ext cx="8573844" cy="53340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 Can LEA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proteins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nterfere with </a:t>
            </a:r>
            <a:r>
              <a:rPr lang="el-G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α – </a:t>
            </a:r>
            <a:r>
              <a:rPr lang="sr-Latn-R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S</a:t>
            </a:r>
            <a:r>
              <a:rPr lang="sr-Latn-R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ynuclein</a:t>
            </a: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Latn-RS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Aggregation</a:t>
            </a:r>
            <a:r>
              <a:rPr lang="sr-Latn-R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?  </a:t>
            </a:r>
            <a:endParaRPr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2" descr="C:\Users\Marija\Desktop\Promis\logo\Logo_Color.JPG">
            <a:extLst>
              <a:ext uri="{FF2B5EF4-FFF2-40B4-BE49-F238E27FC236}">
                <a16:creationId xmlns:a16="http://schemas.microsoft.com/office/drawing/2014/main" id="{09DE44FD-36D7-40A0-868D-8D405999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0"/>
            <a:ext cx="1077912" cy="858838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grpSp>
        <p:nvGrpSpPr>
          <p:cNvPr id="11" name="Group 27">
            <a:extLst>
              <a:ext uri="{FF2B5EF4-FFF2-40B4-BE49-F238E27FC236}">
                <a16:creationId xmlns:a16="http://schemas.microsoft.com/office/drawing/2014/main" id="{A167A074-8FDB-4CA3-A7A9-0EF0FC198AEE}"/>
              </a:ext>
            </a:extLst>
          </p:cNvPr>
          <p:cNvGrpSpPr>
            <a:grpSpLocks/>
          </p:cNvGrpSpPr>
          <p:nvPr/>
        </p:nvGrpSpPr>
        <p:grpSpPr bwMode="auto">
          <a:xfrm>
            <a:off x="1259681" y="3961563"/>
            <a:ext cx="6624638" cy="1927225"/>
            <a:chOff x="1250950" y="4373563"/>
            <a:chExt cx="6624638" cy="1927225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E87D97-4B86-4045-9C20-64918568752E}"/>
                </a:ext>
              </a:extLst>
            </p:cNvPr>
            <p:cNvSpPr/>
            <p:nvPr/>
          </p:nvSpPr>
          <p:spPr bwMode="auto">
            <a:xfrm>
              <a:off x="3327400" y="4471988"/>
              <a:ext cx="447675" cy="25558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60E9ED4F-2EE4-4D29-830B-EF08E139C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438650"/>
              <a:ext cx="704850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E60000"/>
                  </a:solidFill>
                  <a:latin typeface="Agency FB" panose="020B0503020202020204" pitchFamily="34" charset="0"/>
                </a:rPr>
                <a:t>LEAPs?</a:t>
              </a:r>
            </a:p>
          </p:txBody>
        </p: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04145591-D357-404F-85FE-A23FED8839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50950" y="4373563"/>
              <a:ext cx="6624638" cy="1927225"/>
              <a:chOff x="788" y="2755"/>
              <a:chExt cx="4173" cy="1214"/>
            </a:xfrm>
            <a:grpFill/>
          </p:grpSpPr>
          <p:sp>
            <p:nvSpPr>
              <p:cNvPr id="17" name="AutoShape 24">
                <a:extLst>
                  <a:ext uri="{FF2B5EF4-FFF2-40B4-BE49-F238E27FC236}">
                    <a16:creationId xmlns:a16="http://schemas.microsoft.com/office/drawing/2014/main" id="{F2DD82C4-0030-4121-B499-630D6876C1F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88" y="2755"/>
                <a:ext cx="4173" cy="12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" name="Picture 26">
                <a:extLst>
                  <a:ext uri="{FF2B5EF4-FFF2-40B4-BE49-F238E27FC236}">
                    <a16:creationId xmlns:a16="http://schemas.microsoft.com/office/drawing/2014/main" id="{E99A6FA6-E06D-4D9C-BE06-7D51C800F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" y="2850"/>
                <a:ext cx="2696" cy="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7">
                <a:extLst>
                  <a:ext uri="{FF2B5EF4-FFF2-40B4-BE49-F238E27FC236}">
                    <a16:creationId xmlns:a16="http://schemas.microsoft.com/office/drawing/2014/main" id="{9BF6CA24-25D8-457C-ADC5-C709F1009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7" y="2954"/>
                <a:ext cx="851" cy="8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212FF4E-F7D5-4F81-817F-A4DDB5E3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" y="3642"/>
                <a:ext cx="226" cy="1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id="{868E8397-2A01-47A6-944F-35E8DA1CB5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0" y="3635"/>
                <a:ext cx="239" cy="173"/>
              </a:xfrm>
              <a:custGeom>
                <a:avLst/>
                <a:gdLst>
                  <a:gd name="T0" fmla="*/ 0 w 2484"/>
                  <a:gd name="T1" fmla="*/ 0 h 1796"/>
                  <a:gd name="T2" fmla="*/ 0 w 2484"/>
                  <a:gd name="T3" fmla="*/ 0 h 1796"/>
                  <a:gd name="T4" fmla="*/ 2 w 2484"/>
                  <a:gd name="T5" fmla="*/ 0 h 1796"/>
                  <a:gd name="T6" fmla="*/ 2 w 2484"/>
                  <a:gd name="T7" fmla="*/ 0 h 1796"/>
                  <a:gd name="T8" fmla="*/ 2 w 2484"/>
                  <a:gd name="T9" fmla="*/ 2 h 1796"/>
                  <a:gd name="T10" fmla="*/ 2 w 2484"/>
                  <a:gd name="T11" fmla="*/ 2 h 1796"/>
                  <a:gd name="T12" fmla="*/ 0 w 2484"/>
                  <a:gd name="T13" fmla="*/ 2 h 1796"/>
                  <a:gd name="T14" fmla="*/ 0 w 2484"/>
                  <a:gd name="T15" fmla="*/ 2 h 1796"/>
                  <a:gd name="T16" fmla="*/ 0 w 2484"/>
                  <a:gd name="T17" fmla="*/ 0 h 1796"/>
                  <a:gd name="T18" fmla="*/ 0 w 2484"/>
                  <a:gd name="T19" fmla="*/ 2 h 1796"/>
                  <a:gd name="T20" fmla="*/ 0 w 2484"/>
                  <a:gd name="T21" fmla="*/ 1 h 1796"/>
                  <a:gd name="T22" fmla="*/ 2 w 2484"/>
                  <a:gd name="T23" fmla="*/ 1 h 1796"/>
                  <a:gd name="T24" fmla="*/ 2 w 2484"/>
                  <a:gd name="T25" fmla="*/ 2 h 1796"/>
                  <a:gd name="T26" fmla="*/ 2 w 2484"/>
                  <a:gd name="T27" fmla="*/ 0 h 1796"/>
                  <a:gd name="T28" fmla="*/ 2 w 2484"/>
                  <a:gd name="T29" fmla="*/ 0 h 1796"/>
                  <a:gd name="T30" fmla="*/ 0 w 2484"/>
                  <a:gd name="T31" fmla="*/ 0 h 1796"/>
                  <a:gd name="T32" fmla="*/ 0 w 2484"/>
                  <a:gd name="T33" fmla="*/ 0 h 1796"/>
                  <a:gd name="T34" fmla="*/ 0 w 2484"/>
                  <a:gd name="T35" fmla="*/ 2 h 17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84" h="1796">
                    <a:moveTo>
                      <a:pt x="0" y="66"/>
                    </a:moveTo>
                    <a:cubicBezTo>
                      <a:pt x="0" y="30"/>
                      <a:pt x="30" y="0"/>
                      <a:pt x="66" y="0"/>
                    </a:cubicBezTo>
                    <a:lnTo>
                      <a:pt x="2418" y="0"/>
                    </a:lnTo>
                    <a:cubicBezTo>
                      <a:pt x="2455" y="0"/>
                      <a:pt x="2484" y="30"/>
                      <a:pt x="2484" y="66"/>
                    </a:cubicBezTo>
                    <a:lnTo>
                      <a:pt x="2484" y="1730"/>
                    </a:lnTo>
                    <a:cubicBezTo>
                      <a:pt x="2484" y="1767"/>
                      <a:pt x="2455" y="1796"/>
                      <a:pt x="2418" y="1796"/>
                    </a:cubicBezTo>
                    <a:lnTo>
                      <a:pt x="66" y="1796"/>
                    </a:lnTo>
                    <a:cubicBezTo>
                      <a:pt x="30" y="1796"/>
                      <a:pt x="0" y="1767"/>
                      <a:pt x="0" y="1730"/>
                    </a:cubicBezTo>
                    <a:lnTo>
                      <a:pt x="0" y="66"/>
                    </a:lnTo>
                    <a:close/>
                    <a:moveTo>
                      <a:pt x="132" y="1730"/>
                    </a:moveTo>
                    <a:lnTo>
                      <a:pt x="66" y="1664"/>
                    </a:lnTo>
                    <a:lnTo>
                      <a:pt x="2418" y="1664"/>
                    </a:lnTo>
                    <a:lnTo>
                      <a:pt x="2352" y="1730"/>
                    </a:lnTo>
                    <a:lnTo>
                      <a:pt x="2352" y="66"/>
                    </a:lnTo>
                    <a:lnTo>
                      <a:pt x="2418" y="132"/>
                    </a:lnTo>
                    <a:lnTo>
                      <a:pt x="66" y="132"/>
                    </a:lnTo>
                    <a:lnTo>
                      <a:pt x="132" y="66"/>
                    </a:lnTo>
                    <a:lnTo>
                      <a:pt x="132" y="1730"/>
                    </a:lnTo>
                    <a:close/>
                  </a:path>
                </a:pathLst>
              </a:custGeom>
              <a:grpFill/>
              <a:ln w="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2C2E2083-65CE-4769-A3FF-974A6D9BCE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2" y="3563"/>
                <a:ext cx="707" cy="64"/>
              </a:xfrm>
              <a:custGeom>
                <a:avLst/>
                <a:gdLst>
                  <a:gd name="T0" fmla="*/ 0 w 707"/>
                  <a:gd name="T1" fmla="*/ 27 h 64"/>
                  <a:gd name="T2" fmla="*/ 669 w 707"/>
                  <a:gd name="T3" fmla="*/ 27 h 64"/>
                  <a:gd name="T4" fmla="*/ 669 w 707"/>
                  <a:gd name="T5" fmla="*/ 37 h 64"/>
                  <a:gd name="T6" fmla="*/ 0 w 707"/>
                  <a:gd name="T7" fmla="*/ 36 h 64"/>
                  <a:gd name="T8" fmla="*/ 0 w 707"/>
                  <a:gd name="T9" fmla="*/ 27 h 64"/>
                  <a:gd name="T10" fmla="*/ 669 w 707"/>
                  <a:gd name="T11" fmla="*/ 32 h 64"/>
                  <a:gd name="T12" fmla="*/ 643 w 707"/>
                  <a:gd name="T13" fmla="*/ 0 h 64"/>
                  <a:gd name="T14" fmla="*/ 707 w 707"/>
                  <a:gd name="T15" fmla="*/ 32 h 64"/>
                  <a:gd name="T16" fmla="*/ 643 w 707"/>
                  <a:gd name="T17" fmla="*/ 64 h 64"/>
                  <a:gd name="T18" fmla="*/ 669 w 707"/>
                  <a:gd name="T19" fmla="*/ 32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7" h="64">
                    <a:moveTo>
                      <a:pt x="0" y="27"/>
                    </a:moveTo>
                    <a:lnTo>
                      <a:pt x="669" y="27"/>
                    </a:lnTo>
                    <a:lnTo>
                      <a:pt x="669" y="37"/>
                    </a:lnTo>
                    <a:lnTo>
                      <a:pt x="0" y="36"/>
                    </a:lnTo>
                    <a:lnTo>
                      <a:pt x="0" y="27"/>
                    </a:lnTo>
                    <a:close/>
                    <a:moveTo>
                      <a:pt x="669" y="32"/>
                    </a:moveTo>
                    <a:lnTo>
                      <a:pt x="643" y="0"/>
                    </a:lnTo>
                    <a:lnTo>
                      <a:pt x="707" y="32"/>
                    </a:lnTo>
                    <a:lnTo>
                      <a:pt x="643" y="64"/>
                    </a:lnTo>
                    <a:lnTo>
                      <a:pt x="669" y="32"/>
                    </a:lnTo>
                    <a:close/>
                  </a:path>
                </a:pathLst>
              </a:custGeom>
              <a:grpFill/>
              <a:ln w="0" cap="flat">
                <a:solidFill>
                  <a:srgbClr val="16161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31">
                <a:extLst>
                  <a:ext uri="{FF2B5EF4-FFF2-40B4-BE49-F238E27FC236}">
                    <a16:creationId xmlns:a16="http://schemas.microsoft.com/office/drawing/2014/main" id="{02167DDD-786B-40FA-B1BF-343AC6B02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" y="3764"/>
                <a:ext cx="2024" cy="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37005C"/>
                    </a:solidFill>
                    <a:latin typeface="Agency FB" panose="020B0503020202020204" pitchFamily="34" charset="0"/>
                  </a:rPr>
                  <a:t>Monomer               Oligomers                  </a:t>
                </a:r>
                <a:endParaRPr lang="en-US" altLang="en-US" sz="2000"/>
              </a:p>
            </p:txBody>
          </p:sp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D7FC10D4-34A9-40F3-AE42-A5CFD310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69"/>
                <a:ext cx="315" cy="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37005C"/>
                    </a:solidFill>
                    <a:latin typeface="Agency FB" panose="020B0503020202020204" pitchFamily="34" charset="0"/>
                  </a:rPr>
                  <a:t>Fibrils</a:t>
                </a:r>
                <a:endParaRPr lang="en-US" altLang="en-US" sz="2000"/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B615ED60-7EF4-44DC-851B-5DD910106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" y="3764"/>
                <a:ext cx="581" cy="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37005C"/>
                    </a:solidFill>
                    <a:latin typeface="Agency FB" panose="020B0503020202020204" pitchFamily="34" charset="0"/>
                  </a:rPr>
                  <a:t>Aggregates</a:t>
                </a:r>
                <a:endParaRPr lang="en-US" altLang="en-US" sz="2000"/>
              </a:p>
            </p:txBody>
          </p:sp>
          <p:sp>
            <p:nvSpPr>
              <p:cNvPr id="31" name="Rectangle 34">
                <a:extLst>
                  <a:ext uri="{FF2B5EF4-FFF2-40B4-BE49-F238E27FC236}">
                    <a16:creationId xmlns:a16="http://schemas.microsoft.com/office/drawing/2014/main" id="{52212280-9C19-44D4-ADDE-308957EE2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" y="2944"/>
                <a:ext cx="763" cy="2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4C356EDD-1A53-4E91-9972-83BB74D8D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1" y="2763"/>
                <a:ext cx="265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4">
                <a:extLst>
                  <a:ext uri="{FF2B5EF4-FFF2-40B4-BE49-F238E27FC236}">
                    <a16:creationId xmlns:a16="http://schemas.microsoft.com/office/drawing/2014/main" id="{A2929DF9-99F8-45D9-9759-186684E480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" y="3255"/>
                <a:ext cx="270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51">
                <a:extLst>
                  <a:ext uri="{FF2B5EF4-FFF2-40B4-BE49-F238E27FC236}">
                    <a16:creationId xmlns:a16="http://schemas.microsoft.com/office/drawing/2014/main" id="{55A09038-7133-4A75-BC47-ED3B1B61A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3294"/>
                <a:ext cx="0" cy="1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52">
                <a:extLst>
                  <a:ext uri="{FF2B5EF4-FFF2-40B4-BE49-F238E27FC236}">
                    <a16:creationId xmlns:a16="http://schemas.microsoft.com/office/drawing/2014/main" id="{FEC41848-39C8-4629-A11D-63940ECB3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291"/>
                <a:ext cx="359" cy="1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l-GR" sz="19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α</a:t>
                </a:r>
                <a:r>
                  <a:rPr lang="en-US" sz="19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­—</a:t>
                </a:r>
                <a:r>
                  <a:rPr lang="el-GR" sz="19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­­</a:t>
                </a:r>
                <a:r>
                  <a:rPr lang="en-US" sz="19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Syn</a:t>
                </a:r>
                <a:endParaRPr lang="en-US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endParaRPr>
              </a:p>
            </p:txBody>
          </p:sp>
        </p:grp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BC241B4C-81C4-4E7F-878D-D6366BFCA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175" y="4491038"/>
              <a:ext cx="414338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9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  <a:cs typeface="Calibri"/>
                </a:rPr>
                <a:t> LEAP</a:t>
              </a:r>
              <a:endParaRPr lang="en-US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CBFADB-89C4-495F-8026-E3A343ED2BBA}"/>
              </a:ext>
            </a:extLst>
          </p:cNvPr>
          <p:cNvGrpSpPr/>
          <p:nvPr/>
        </p:nvGrpSpPr>
        <p:grpSpPr>
          <a:xfrm>
            <a:off x="6158206" y="6169371"/>
            <a:ext cx="2985794" cy="688629"/>
            <a:chOff x="-2217444" y="6169371"/>
            <a:chExt cx="2985794" cy="688629"/>
          </a:xfrm>
        </p:grpSpPr>
        <p:sp>
          <p:nvSpPr>
            <p:cNvPr id="37" name="Google Shape;106;p1">
              <a:extLst>
                <a:ext uri="{FF2B5EF4-FFF2-40B4-BE49-F238E27FC236}">
                  <a16:creationId xmlns:a16="http://schemas.microsoft.com/office/drawing/2014/main" id="{AE6172AC-1B9E-4657-9718-23D28F500FF4}"/>
                </a:ext>
              </a:extLst>
            </p:cNvPr>
            <p:cNvSpPr txBox="1"/>
            <p:nvPr/>
          </p:nvSpPr>
          <p:spPr>
            <a:xfrm>
              <a:off x="-2217444" y="6457890"/>
              <a:ext cx="24160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r>
                <a:rPr lang="en-U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Brain awareness week 202</a:t>
              </a:r>
              <a:r>
                <a:rPr lang="sr-Latn-R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2</a:t>
              </a:r>
              <a:endParaRPr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8" name="Google Shape;107;p1" descr="Brain Awareness Week | Dana Foundation">
              <a:extLst>
                <a:ext uri="{FF2B5EF4-FFF2-40B4-BE49-F238E27FC236}">
                  <a16:creationId xmlns:a16="http://schemas.microsoft.com/office/drawing/2014/main" id="{970E37A4-7B0B-417E-AEAF-672461C953C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6169371"/>
              <a:ext cx="768350" cy="5871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0" y="-22735"/>
            <a:ext cx="9144000" cy="977328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Can the LEAPs Change the</a:t>
            </a: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Course</a:t>
            </a: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Latn-R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Current </a:t>
            </a:r>
            <a:r>
              <a:rPr lang="sr-Latn-R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Treatment</a:t>
            </a: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Latn-R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Latn-R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Parkinson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`s</a:t>
            </a: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Latn-R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+mn-ea"/>
                <a:cs typeface="Arial" panose="020B0604020202020204" pitchFamily="34" charset="0"/>
              </a:rPr>
              <a:t>Disease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7AF03-E9E6-4F7C-B90B-74BD1C30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99" y="-14433"/>
            <a:ext cx="1396105" cy="95105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504B630-4DE2-498E-BC44-5BC434E609AA}"/>
              </a:ext>
            </a:extLst>
          </p:cNvPr>
          <p:cNvSpPr txBox="1"/>
          <p:nvPr/>
        </p:nvSpPr>
        <p:spPr>
          <a:xfrm>
            <a:off x="793312" y="4747148"/>
            <a:ext cx="79963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Preventing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α-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S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ynuclein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aggregation with LEA proteins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,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induced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during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dessication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,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may lead to the development of new strategies for the treatment of Parkinson's disease using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caus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ative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therapy, instead of the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only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therapy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available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today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–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symptomatic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 </a:t>
            </a:r>
            <a:r>
              <a:rPr lang="sr-Latn-R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therapy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eko"/>
              </a:rPr>
              <a:t>.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phic 4" descr="Lightbulb outline">
            <a:extLst>
              <a:ext uri="{FF2B5EF4-FFF2-40B4-BE49-F238E27FC236}">
                <a16:creationId xmlns:a16="http://schemas.microsoft.com/office/drawing/2014/main" id="{290FC57E-DC65-428A-AFEF-3B3EC8508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7322" y="4477757"/>
            <a:ext cx="914400" cy="914400"/>
          </a:xfrm>
          <a:prstGeom prst="rect">
            <a:avLst/>
          </a:prstGeom>
        </p:spPr>
      </p:pic>
      <p:pic>
        <p:nvPicPr>
          <p:cNvPr id="11" name="Graphic 10" descr="Brain in head outline">
            <a:extLst>
              <a:ext uri="{FF2B5EF4-FFF2-40B4-BE49-F238E27FC236}">
                <a16:creationId xmlns:a16="http://schemas.microsoft.com/office/drawing/2014/main" id="{9F632311-DBFD-4B05-9D6A-D61DF594B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39215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BB9B5A-5A0C-4F04-B1F9-5A99320862B8}"/>
              </a:ext>
            </a:extLst>
          </p:cNvPr>
          <p:cNvSpPr txBox="1"/>
          <p:nvPr/>
        </p:nvSpPr>
        <p:spPr>
          <a:xfrm>
            <a:off x="5934478" y="2025471"/>
            <a:ext cx="2809719" cy="923330"/>
          </a:xfrm>
          <a:custGeom>
            <a:avLst/>
            <a:gdLst>
              <a:gd name="connsiteX0" fmla="*/ 0 w 2809719"/>
              <a:gd name="connsiteY0" fmla="*/ 0 h 923330"/>
              <a:gd name="connsiteX1" fmla="*/ 533847 w 2809719"/>
              <a:gd name="connsiteY1" fmla="*/ 0 h 923330"/>
              <a:gd name="connsiteX2" fmla="*/ 1039596 w 2809719"/>
              <a:gd name="connsiteY2" fmla="*/ 0 h 923330"/>
              <a:gd name="connsiteX3" fmla="*/ 1545345 w 2809719"/>
              <a:gd name="connsiteY3" fmla="*/ 0 h 923330"/>
              <a:gd name="connsiteX4" fmla="*/ 2051095 w 2809719"/>
              <a:gd name="connsiteY4" fmla="*/ 0 h 923330"/>
              <a:gd name="connsiteX5" fmla="*/ 2809719 w 2809719"/>
              <a:gd name="connsiteY5" fmla="*/ 0 h 923330"/>
              <a:gd name="connsiteX6" fmla="*/ 2809719 w 2809719"/>
              <a:gd name="connsiteY6" fmla="*/ 433965 h 923330"/>
              <a:gd name="connsiteX7" fmla="*/ 2809719 w 2809719"/>
              <a:gd name="connsiteY7" fmla="*/ 923330 h 923330"/>
              <a:gd name="connsiteX8" fmla="*/ 2332067 w 2809719"/>
              <a:gd name="connsiteY8" fmla="*/ 923330 h 923330"/>
              <a:gd name="connsiteX9" fmla="*/ 1713929 w 2809719"/>
              <a:gd name="connsiteY9" fmla="*/ 923330 h 923330"/>
              <a:gd name="connsiteX10" fmla="*/ 1208179 w 2809719"/>
              <a:gd name="connsiteY10" fmla="*/ 923330 h 923330"/>
              <a:gd name="connsiteX11" fmla="*/ 730527 w 2809719"/>
              <a:gd name="connsiteY11" fmla="*/ 923330 h 923330"/>
              <a:gd name="connsiteX12" fmla="*/ 0 w 2809719"/>
              <a:gd name="connsiteY12" fmla="*/ 923330 h 923330"/>
              <a:gd name="connsiteX13" fmla="*/ 0 w 2809719"/>
              <a:gd name="connsiteY13" fmla="*/ 480132 h 923330"/>
              <a:gd name="connsiteX14" fmla="*/ 0 w 2809719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9719" h="923330" extrusionOk="0">
                <a:moveTo>
                  <a:pt x="0" y="0"/>
                </a:moveTo>
                <a:cubicBezTo>
                  <a:pt x="261971" y="-17451"/>
                  <a:pt x="273455" y="6905"/>
                  <a:pt x="533847" y="0"/>
                </a:cubicBezTo>
                <a:cubicBezTo>
                  <a:pt x="794239" y="-6905"/>
                  <a:pt x="809820" y="38414"/>
                  <a:pt x="1039596" y="0"/>
                </a:cubicBezTo>
                <a:cubicBezTo>
                  <a:pt x="1269372" y="-38414"/>
                  <a:pt x="1367107" y="13230"/>
                  <a:pt x="1545345" y="0"/>
                </a:cubicBezTo>
                <a:cubicBezTo>
                  <a:pt x="1723583" y="-13230"/>
                  <a:pt x="1901159" y="24788"/>
                  <a:pt x="2051095" y="0"/>
                </a:cubicBezTo>
                <a:cubicBezTo>
                  <a:pt x="2201031" y="-24788"/>
                  <a:pt x="2582669" y="12340"/>
                  <a:pt x="2809719" y="0"/>
                </a:cubicBezTo>
                <a:cubicBezTo>
                  <a:pt x="2856078" y="140683"/>
                  <a:pt x="2805333" y="236420"/>
                  <a:pt x="2809719" y="433965"/>
                </a:cubicBezTo>
                <a:cubicBezTo>
                  <a:pt x="2814105" y="631511"/>
                  <a:pt x="2754066" y="786703"/>
                  <a:pt x="2809719" y="923330"/>
                </a:cubicBezTo>
                <a:cubicBezTo>
                  <a:pt x="2654803" y="979370"/>
                  <a:pt x="2486840" y="897978"/>
                  <a:pt x="2332067" y="923330"/>
                </a:cubicBezTo>
                <a:cubicBezTo>
                  <a:pt x="2177294" y="948682"/>
                  <a:pt x="1969552" y="875761"/>
                  <a:pt x="1713929" y="923330"/>
                </a:cubicBezTo>
                <a:cubicBezTo>
                  <a:pt x="1458306" y="970899"/>
                  <a:pt x="1421320" y="908491"/>
                  <a:pt x="1208179" y="923330"/>
                </a:cubicBezTo>
                <a:cubicBezTo>
                  <a:pt x="995038" y="938169"/>
                  <a:pt x="917692" y="878053"/>
                  <a:pt x="730527" y="923330"/>
                </a:cubicBezTo>
                <a:cubicBezTo>
                  <a:pt x="543362" y="968607"/>
                  <a:pt x="228131" y="836760"/>
                  <a:pt x="0" y="923330"/>
                </a:cubicBezTo>
                <a:cubicBezTo>
                  <a:pt x="-48996" y="736070"/>
                  <a:pt x="12679" y="676903"/>
                  <a:pt x="0" y="480132"/>
                </a:cubicBezTo>
                <a:cubicBezTo>
                  <a:pt x="-12679" y="283361"/>
                  <a:pt x="23871" y="189620"/>
                  <a:pt x="0" y="0"/>
                </a:cubicBezTo>
                <a:close/>
              </a:path>
            </a:pathLst>
          </a:custGeom>
          <a:noFill/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4614255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sr-Latn-RS" dirty="0"/>
              <a:t>S</a:t>
            </a:r>
            <a:r>
              <a:rPr lang="en-GB" dirty="0"/>
              <a:t>mall molecules could interfere with the aggregation of α-</a:t>
            </a:r>
            <a:r>
              <a:rPr lang="en-GB" dirty="0" err="1"/>
              <a:t>Syn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A0FF80-BA88-4D62-A56C-54AA04CE22A5}"/>
              </a:ext>
            </a:extLst>
          </p:cNvPr>
          <p:cNvSpPr txBox="1"/>
          <p:nvPr/>
        </p:nvSpPr>
        <p:spPr>
          <a:xfrm>
            <a:off x="65316" y="1389068"/>
            <a:ext cx="2809719" cy="1754326"/>
          </a:xfrm>
          <a:custGeom>
            <a:avLst/>
            <a:gdLst>
              <a:gd name="connsiteX0" fmla="*/ 0 w 2809719"/>
              <a:gd name="connsiteY0" fmla="*/ 0 h 1754326"/>
              <a:gd name="connsiteX1" fmla="*/ 533847 w 2809719"/>
              <a:gd name="connsiteY1" fmla="*/ 0 h 1754326"/>
              <a:gd name="connsiteX2" fmla="*/ 1011499 w 2809719"/>
              <a:gd name="connsiteY2" fmla="*/ 0 h 1754326"/>
              <a:gd name="connsiteX3" fmla="*/ 1517248 w 2809719"/>
              <a:gd name="connsiteY3" fmla="*/ 0 h 1754326"/>
              <a:gd name="connsiteX4" fmla="*/ 2107289 w 2809719"/>
              <a:gd name="connsiteY4" fmla="*/ 0 h 1754326"/>
              <a:gd name="connsiteX5" fmla="*/ 2809719 w 2809719"/>
              <a:gd name="connsiteY5" fmla="*/ 0 h 1754326"/>
              <a:gd name="connsiteX6" fmla="*/ 2809719 w 2809719"/>
              <a:gd name="connsiteY6" fmla="*/ 549689 h 1754326"/>
              <a:gd name="connsiteX7" fmla="*/ 2809719 w 2809719"/>
              <a:gd name="connsiteY7" fmla="*/ 1081834 h 1754326"/>
              <a:gd name="connsiteX8" fmla="*/ 2809719 w 2809719"/>
              <a:gd name="connsiteY8" fmla="*/ 1754326 h 1754326"/>
              <a:gd name="connsiteX9" fmla="*/ 2247775 w 2809719"/>
              <a:gd name="connsiteY9" fmla="*/ 1754326 h 1754326"/>
              <a:gd name="connsiteX10" fmla="*/ 1742026 w 2809719"/>
              <a:gd name="connsiteY10" fmla="*/ 1754326 h 1754326"/>
              <a:gd name="connsiteX11" fmla="*/ 1123888 w 2809719"/>
              <a:gd name="connsiteY11" fmla="*/ 1754326 h 1754326"/>
              <a:gd name="connsiteX12" fmla="*/ 590041 w 2809719"/>
              <a:gd name="connsiteY12" fmla="*/ 1754326 h 1754326"/>
              <a:gd name="connsiteX13" fmla="*/ 0 w 2809719"/>
              <a:gd name="connsiteY13" fmla="*/ 1754326 h 1754326"/>
              <a:gd name="connsiteX14" fmla="*/ 0 w 2809719"/>
              <a:gd name="connsiteY14" fmla="*/ 1152007 h 1754326"/>
              <a:gd name="connsiteX15" fmla="*/ 0 w 2809719"/>
              <a:gd name="connsiteY15" fmla="*/ 584775 h 1754326"/>
              <a:gd name="connsiteX16" fmla="*/ 0 w 2809719"/>
              <a:gd name="connsiteY1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09719" h="1754326" fill="none" extrusionOk="0">
                <a:moveTo>
                  <a:pt x="0" y="0"/>
                </a:moveTo>
                <a:cubicBezTo>
                  <a:pt x="197364" y="-34864"/>
                  <a:pt x="365332" y="32974"/>
                  <a:pt x="533847" y="0"/>
                </a:cubicBezTo>
                <a:cubicBezTo>
                  <a:pt x="702362" y="-32974"/>
                  <a:pt x="861063" y="3987"/>
                  <a:pt x="1011499" y="0"/>
                </a:cubicBezTo>
                <a:cubicBezTo>
                  <a:pt x="1161935" y="-3987"/>
                  <a:pt x="1277804" y="27197"/>
                  <a:pt x="1517248" y="0"/>
                </a:cubicBezTo>
                <a:cubicBezTo>
                  <a:pt x="1756692" y="-27197"/>
                  <a:pt x="1845509" y="19064"/>
                  <a:pt x="2107289" y="0"/>
                </a:cubicBezTo>
                <a:cubicBezTo>
                  <a:pt x="2369069" y="-19064"/>
                  <a:pt x="2530861" y="70272"/>
                  <a:pt x="2809719" y="0"/>
                </a:cubicBezTo>
                <a:cubicBezTo>
                  <a:pt x="2872490" y="258074"/>
                  <a:pt x="2805002" y="412507"/>
                  <a:pt x="2809719" y="549689"/>
                </a:cubicBezTo>
                <a:cubicBezTo>
                  <a:pt x="2814436" y="686871"/>
                  <a:pt x="2778200" y="920551"/>
                  <a:pt x="2809719" y="1081834"/>
                </a:cubicBezTo>
                <a:cubicBezTo>
                  <a:pt x="2841238" y="1243118"/>
                  <a:pt x="2783139" y="1479164"/>
                  <a:pt x="2809719" y="1754326"/>
                </a:cubicBezTo>
                <a:cubicBezTo>
                  <a:pt x="2650999" y="1811398"/>
                  <a:pt x="2407666" y="1707170"/>
                  <a:pt x="2247775" y="1754326"/>
                </a:cubicBezTo>
                <a:cubicBezTo>
                  <a:pt x="2087884" y="1801482"/>
                  <a:pt x="1963656" y="1693838"/>
                  <a:pt x="1742026" y="1754326"/>
                </a:cubicBezTo>
                <a:cubicBezTo>
                  <a:pt x="1520396" y="1814814"/>
                  <a:pt x="1256859" y="1684762"/>
                  <a:pt x="1123888" y="1754326"/>
                </a:cubicBezTo>
                <a:cubicBezTo>
                  <a:pt x="990917" y="1823890"/>
                  <a:pt x="767347" y="1708549"/>
                  <a:pt x="590041" y="1754326"/>
                </a:cubicBezTo>
                <a:cubicBezTo>
                  <a:pt x="412735" y="1800103"/>
                  <a:pt x="292834" y="1725628"/>
                  <a:pt x="0" y="1754326"/>
                </a:cubicBezTo>
                <a:cubicBezTo>
                  <a:pt x="-40374" y="1625731"/>
                  <a:pt x="34248" y="1318301"/>
                  <a:pt x="0" y="1152007"/>
                </a:cubicBezTo>
                <a:cubicBezTo>
                  <a:pt x="-34248" y="985713"/>
                  <a:pt x="23981" y="838342"/>
                  <a:pt x="0" y="584775"/>
                </a:cubicBezTo>
                <a:cubicBezTo>
                  <a:pt x="-23981" y="331208"/>
                  <a:pt x="62719" y="198987"/>
                  <a:pt x="0" y="0"/>
                </a:cubicBezTo>
                <a:close/>
              </a:path>
              <a:path w="2809719" h="1754326" stroke="0" extrusionOk="0">
                <a:moveTo>
                  <a:pt x="0" y="0"/>
                </a:moveTo>
                <a:cubicBezTo>
                  <a:pt x="247185" y="-57834"/>
                  <a:pt x="405805" y="51495"/>
                  <a:pt x="533847" y="0"/>
                </a:cubicBezTo>
                <a:cubicBezTo>
                  <a:pt x="661889" y="-51495"/>
                  <a:pt x="820062" y="30281"/>
                  <a:pt x="1011499" y="0"/>
                </a:cubicBezTo>
                <a:cubicBezTo>
                  <a:pt x="1202936" y="-30281"/>
                  <a:pt x="1394398" y="47623"/>
                  <a:pt x="1629637" y="0"/>
                </a:cubicBezTo>
                <a:cubicBezTo>
                  <a:pt x="1864876" y="-47623"/>
                  <a:pt x="1949245" y="55581"/>
                  <a:pt x="2163484" y="0"/>
                </a:cubicBezTo>
                <a:cubicBezTo>
                  <a:pt x="2377723" y="-55581"/>
                  <a:pt x="2549060" y="7258"/>
                  <a:pt x="2809719" y="0"/>
                </a:cubicBezTo>
                <a:cubicBezTo>
                  <a:pt x="2837960" y="139342"/>
                  <a:pt x="2769554" y="331214"/>
                  <a:pt x="2809719" y="619862"/>
                </a:cubicBezTo>
                <a:cubicBezTo>
                  <a:pt x="2849884" y="908510"/>
                  <a:pt x="2791793" y="961089"/>
                  <a:pt x="2809719" y="1204637"/>
                </a:cubicBezTo>
                <a:cubicBezTo>
                  <a:pt x="2827645" y="1448185"/>
                  <a:pt x="2757901" y="1532052"/>
                  <a:pt x="2809719" y="1754326"/>
                </a:cubicBezTo>
                <a:cubicBezTo>
                  <a:pt x="2649546" y="1760140"/>
                  <a:pt x="2516395" y="1708118"/>
                  <a:pt x="2303970" y="1754326"/>
                </a:cubicBezTo>
                <a:cubicBezTo>
                  <a:pt x="2091545" y="1800534"/>
                  <a:pt x="1889273" y="1743681"/>
                  <a:pt x="1742026" y="1754326"/>
                </a:cubicBezTo>
                <a:cubicBezTo>
                  <a:pt x="1594779" y="1764971"/>
                  <a:pt x="1357081" y="1709346"/>
                  <a:pt x="1180082" y="1754326"/>
                </a:cubicBezTo>
                <a:cubicBezTo>
                  <a:pt x="1003083" y="1799306"/>
                  <a:pt x="768158" y="1693384"/>
                  <a:pt x="646235" y="1754326"/>
                </a:cubicBezTo>
                <a:cubicBezTo>
                  <a:pt x="524312" y="1815268"/>
                  <a:pt x="303897" y="1743880"/>
                  <a:pt x="0" y="1754326"/>
                </a:cubicBezTo>
                <a:cubicBezTo>
                  <a:pt x="-34794" y="1592729"/>
                  <a:pt x="50717" y="1290806"/>
                  <a:pt x="0" y="1134464"/>
                </a:cubicBezTo>
                <a:cubicBezTo>
                  <a:pt x="-50717" y="978122"/>
                  <a:pt x="35397" y="814701"/>
                  <a:pt x="0" y="514602"/>
                </a:cubicBezTo>
                <a:cubicBezTo>
                  <a:pt x="-35397" y="214503"/>
                  <a:pt x="28259" y="11465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9050" cmpd="thickThin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Although Parkinson’s disease was originally described in 1807, the cure for this disorder has not yet been discovered.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30D50D-E7D4-4ED5-A40E-12934A46D74B}"/>
              </a:ext>
            </a:extLst>
          </p:cNvPr>
          <p:cNvSpPr txBox="1"/>
          <p:nvPr/>
        </p:nvSpPr>
        <p:spPr>
          <a:xfrm>
            <a:off x="4944018" y="1405855"/>
            <a:ext cx="3901401" cy="369332"/>
          </a:xfrm>
          <a:custGeom>
            <a:avLst/>
            <a:gdLst>
              <a:gd name="connsiteX0" fmla="*/ 0 w 3901401"/>
              <a:gd name="connsiteY0" fmla="*/ 0 h 369332"/>
              <a:gd name="connsiteX1" fmla="*/ 518329 w 3901401"/>
              <a:gd name="connsiteY1" fmla="*/ 0 h 369332"/>
              <a:gd name="connsiteX2" fmla="*/ 958630 w 3901401"/>
              <a:gd name="connsiteY2" fmla="*/ 0 h 369332"/>
              <a:gd name="connsiteX3" fmla="*/ 1437945 w 3901401"/>
              <a:gd name="connsiteY3" fmla="*/ 0 h 369332"/>
              <a:gd name="connsiteX4" fmla="*/ 2034302 w 3901401"/>
              <a:gd name="connsiteY4" fmla="*/ 0 h 369332"/>
              <a:gd name="connsiteX5" fmla="*/ 2552631 w 3901401"/>
              <a:gd name="connsiteY5" fmla="*/ 0 h 369332"/>
              <a:gd name="connsiteX6" fmla="*/ 3031946 w 3901401"/>
              <a:gd name="connsiteY6" fmla="*/ 0 h 369332"/>
              <a:gd name="connsiteX7" fmla="*/ 3901401 w 3901401"/>
              <a:gd name="connsiteY7" fmla="*/ 0 h 369332"/>
              <a:gd name="connsiteX8" fmla="*/ 3901401 w 3901401"/>
              <a:gd name="connsiteY8" fmla="*/ 369332 h 369332"/>
              <a:gd name="connsiteX9" fmla="*/ 3344058 w 3901401"/>
              <a:gd name="connsiteY9" fmla="*/ 369332 h 369332"/>
              <a:gd name="connsiteX10" fmla="*/ 2864743 w 3901401"/>
              <a:gd name="connsiteY10" fmla="*/ 369332 h 369332"/>
              <a:gd name="connsiteX11" fmla="*/ 2229372 w 3901401"/>
              <a:gd name="connsiteY11" fmla="*/ 369332 h 369332"/>
              <a:gd name="connsiteX12" fmla="*/ 1711043 w 3901401"/>
              <a:gd name="connsiteY12" fmla="*/ 369332 h 369332"/>
              <a:gd name="connsiteX13" fmla="*/ 1270742 w 3901401"/>
              <a:gd name="connsiteY13" fmla="*/ 369332 h 369332"/>
              <a:gd name="connsiteX14" fmla="*/ 674385 w 3901401"/>
              <a:gd name="connsiteY14" fmla="*/ 369332 h 369332"/>
              <a:gd name="connsiteX15" fmla="*/ 0 w 3901401"/>
              <a:gd name="connsiteY15" fmla="*/ 369332 h 369332"/>
              <a:gd name="connsiteX16" fmla="*/ 0 w 3901401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1401" h="369332" fill="none" extrusionOk="0">
                <a:moveTo>
                  <a:pt x="0" y="0"/>
                </a:moveTo>
                <a:cubicBezTo>
                  <a:pt x="175067" y="-14759"/>
                  <a:pt x="366840" y="7704"/>
                  <a:pt x="518329" y="0"/>
                </a:cubicBezTo>
                <a:cubicBezTo>
                  <a:pt x="669818" y="-7704"/>
                  <a:pt x="768228" y="6315"/>
                  <a:pt x="958630" y="0"/>
                </a:cubicBezTo>
                <a:cubicBezTo>
                  <a:pt x="1149032" y="-6315"/>
                  <a:pt x="1301478" y="53808"/>
                  <a:pt x="1437945" y="0"/>
                </a:cubicBezTo>
                <a:cubicBezTo>
                  <a:pt x="1574413" y="-53808"/>
                  <a:pt x="1909474" y="46809"/>
                  <a:pt x="2034302" y="0"/>
                </a:cubicBezTo>
                <a:cubicBezTo>
                  <a:pt x="2159130" y="-46809"/>
                  <a:pt x="2309533" y="37909"/>
                  <a:pt x="2552631" y="0"/>
                </a:cubicBezTo>
                <a:cubicBezTo>
                  <a:pt x="2795729" y="-37909"/>
                  <a:pt x="2794965" y="30143"/>
                  <a:pt x="3031946" y="0"/>
                </a:cubicBezTo>
                <a:cubicBezTo>
                  <a:pt x="3268927" y="-30143"/>
                  <a:pt x="3583325" y="16604"/>
                  <a:pt x="3901401" y="0"/>
                </a:cubicBezTo>
                <a:cubicBezTo>
                  <a:pt x="3910859" y="157059"/>
                  <a:pt x="3888341" y="189560"/>
                  <a:pt x="3901401" y="369332"/>
                </a:cubicBezTo>
                <a:cubicBezTo>
                  <a:pt x="3688294" y="410638"/>
                  <a:pt x="3514605" y="315051"/>
                  <a:pt x="3344058" y="369332"/>
                </a:cubicBezTo>
                <a:cubicBezTo>
                  <a:pt x="3173511" y="423613"/>
                  <a:pt x="3075480" y="341734"/>
                  <a:pt x="2864743" y="369332"/>
                </a:cubicBezTo>
                <a:cubicBezTo>
                  <a:pt x="2654006" y="396930"/>
                  <a:pt x="2513043" y="332168"/>
                  <a:pt x="2229372" y="369332"/>
                </a:cubicBezTo>
                <a:cubicBezTo>
                  <a:pt x="1945701" y="406496"/>
                  <a:pt x="1857705" y="322958"/>
                  <a:pt x="1711043" y="369332"/>
                </a:cubicBezTo>
                <a:cubicBezTo>
                  <a:pt x="1564381" y="415706"/>
                  <a:pt x="1373323" y="353335"/>
                  <a:pt x="1270742" y="369332"/>
                </a:cubicBezTo>
                <a:cubicBezTo>
                  <a:pt x="1168161" y="385329"/>
                  <a:pt x="795910" y="340761"/>
                  <a:pt x="674385" y="369332"/>
                </a:cubicBezTo>
                <a:cubicBezTo>
                  <a:pt x="552860" y="397903"/>
                  <a:pt x="333652" y="343335"/>
                  <a:pt x="0" y="369332"/>
                </a:cubicBezTo>
                <a:cubicBezTo>
                  <a:pt x="-4874" y="252959"/>
                  <a:pt x="30731" y="108862"/>
                  <a:pt x="0" y="0"/>
                </a:cubicBezTo>
                <a:close/>
              </a:path>
              <a:path w="3901401" h="369332" stroke="0" extrusionOk="0">
                <a:moveTo>
                  <a:pt x="0" y="0"/>
                </a:moveTo>
                <a:cubicBezTo>
                  <a:pt x="122718" y="-47849"/>
                  <a:pt x="319799" y="8603"/>
                  <a:pt x="518329" y="0"/>
                </a:cubicBezTo>
                <a:cubicBezTo>
                  <a:pt x="716859" y="-8603"/>
                  <a:pt x="765641" y="25613"/>
                  <a:pt x="958630" y="0"/>
                </a:cubicBezTo>
                <a:cubicBezTo>
                  <a:pt x="1151619" y="-25613"/>
                  <a:pt x="1374947" y="20679"/>
                  <a:pt x="1594001" y="0"/>
                </a:cubicBezTo>
                <a:cubicBezTo>
                  <a:pt x="1813055" y="-20679"/>
                  <a:pt x="1962936" y="53702"/>
                  <a:pt x="2112330" y="0"/>
                </a:cubicBezTo>
                <a:cubicBezTo>
                  <a:pt x="2261724" y="-53702"/>
                  <a:pt x="2426985" y="21549"/>
                  <a:pt x="2630659" y="0"/>
                </a:cubicBezTo>
                <a:cubicBezTo>
                  <a:pt x="2834333" y="-21549"/>
                  <a:pt x="3043394" y="70601"/>
                  <a:pt x="3266030" y="0"/>
                </a:cubicBezTo>
                <a:cubicBezTo>
                  <a:pt x="3488666" y="-70601"/>
                  <a:pt x="3691331" y="32070"/>
                  <a:pt x="3901401" y="0"/>
                </a:cubicBezTo>
                <a:cubicBezTo>
                  <a:pt x="3940475" y="170087"/>
                  <a:pt x="3857347" y="228284"/>
                  <a:pt x="3901401" y="369332"/>
                </a:cubicBezTo>
                <a:cubicBezTo>
                  <a:pt x="3705138" y="384274"/>
                  <a:pt x="3579135" y="317435"/>
                  <a:pt x="3422086" y="369332"/>
                </a:cubicBezTo>
                <a:cubicBezTo>
                  <a:pt x="3265037" y="421229"/>
                  <a:pt x="3020517" y="341537"/>
                  <a:pt x="2864743" y="369332"/>
                </a:cubicBezTo>
                <a:cubicBezTo>
                  <a:pt x="2708969" y="397127"/>
                  <a:pt x="2549464" y="323671"/>
                  <a:pt x="2307400" y="369332"/>
                </a:cubicBezTo>
                <a:cubicBezTo>
                  <a:pt x="2065336" y="414993"/>
                  <a:pt x="2023475" y="338714"/>
                  <a:pt x="1789071" y="369332"/>
                </a:cubicBezTo>
                <a:cubicBezTo>
                  <a:pt x="1554667" y="399950"/>
                  <a:pt x="1430423" y="308998"/>
                  <a:pt x="1153700" y="369332"/>
                </a:cubicBezTo>
                <a:cubicBezTo>
                  <a:pt x="876977" y="429666"/>
                  <a:pt x="780077" y="348541"/>
                  <a:pt x="518329" y="369332"/>
                </a:cubicBezTo>
                <a:cubicBezTo>
                  <a:pt x="256581" y="390123"/>
                  <a:pt x="150713" y="364018"/>
                  <a:pt x="0" y="369332"/>
                </a:cubicBezTo>
                <a:cubicBezTo>
                  <a:pt x="-38655" y="245768"/>
                  <a:pt x="11552" y="9169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b="1" dirty="0"/>
              <a:t>Most drugs  - replenish dopamine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7141A3-D040-4CF6-A934-74955F1EECA6}"/>
              </a:ext>
            </a:extLst>
          </p:cNvPr>
          <p:cNvSpPr txBox="1"/>
          <p:nvPr/>
        </p:nvSpPr>
        <p:spPr>
          <a:xfrm>
            <a:off x="65316" y="3738274"/>
            <a:ext cx="4251588" cy="369332"/>
          </a:xfrm>
          <a:noFill/>
          <a:ln w="22225">
            <a:solidFill>
              <a:srgbClr val="FFFF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Gene therapy and stem cell therapy</a:t>
            </a:r>
            <a:endParaRPr lang="sr-Latn-R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2A891B-C45A-42C8-B2DA-F7618032D302}"/>
              </a:ext>
            </a:extLst>
          </p:cNvPr>
          <p:cNvSpPr txBox="1"/>
          <p:nvPr/>
        </p:nvSpPr>
        <p:spPr>
          <a:xfrm>
            <a:off x="4544354" y="3745192"/>
            <a:ext cx="4559498" cy="369332"/>
          </a:xfrm>
          <a:custGeom>
            <a:avLst/>
            <a:gdLst>
              <a:gd name="connsiteX0" fmla="*/ 0 w 4559498"/>
              <a:gd name="connsiteY0" fmla="*/ 0 h 369332"/>
              <a:gd name="connsiteX1" fmla="*/ 433152 w 4559498"/>
              <a:gd name="connsiteY1" fmla="*/ 0 h 369332"/>
              <a:gd name="connsiteX2" fmla="*/ 1003090 w 4559498"/>
              <a:gd name="connsiteY2" fmla="*/ 0 h 369332"/>
              <a:gd name="connsiteX3" fmla="*/ 1527432 w 4559498"/>
              <a:gd name="connsiteY3" fmla="*/ 0 h 369332"/>
              <a:gd name="connsiteX4" fmla="*/ 1960584 w 4559498"/>
              <a:gd name="connsiteY4" fmla="*/ 0 h 369332"/>
              <a:gd name="connsiteX5" fmla="*/ 2484926 w 4559498"/>
              <a:gd name="connsiteY5" fmla="*/ 0 h 369332"/>
              <a:gd name="connsiteX6" fmla="*/ 3100459 w 4559498"/>
              <a:gd name="connsiteY6" fmla="*/ 0 h 369332"/>
              <a:gd name="connsiteX7" fmla="*/ 3761586 w 4559498"/>
              <a:gd name="connsiteY7" fmla="*/ 0 h 369332"/>
              <a:gd name="connsiteX8" fmla="*/ 4559498 w 4559498"/>
              <a:gd name="connsiteY8" fmla="*/ 0 h 369332"/>
              <a:gd name="connsiteX9" fmla="*/ 4559498 w 4559498"/>
              <a:gd name="connsiteY9" fmla="*/ 369332 h 369332"/>
              <a:gd name="connsiteX10" fmla="*/ 4035156 w 4559498"/>
              <a:gd name="connsiteY10" fmla="*/ 369332 h 369332"/>
              <a:gd name="connsiteX11" fmla="*/ 3556408 w 4559498"/>
              <a:gd name="connsiteY11" fmla="*/ 369332 h 369332"/>
              <a:gd name="connsiteX12" fmla="*/ 3123256 w 4559498"/>
              <a:gd name="connsiteY12" fmla="*/ 369332 h 369332"/>
              <a:gd name="connsiteX13" fmla="*/ 2507724 w 4559498"/>
              <a:gd name="connsiteY13" fmla="*/ 369332 h 369332"/>
              <a:gd name="connsiteX14" fmla="*/ 1846597 w 4559498"/>
              <a:gd name="connsiteY14" fmla="*/ 369332 h 369332"/>
              <a:gd name="connsiteX15" fmla="*/ 1413444 w 4559498"/>
              <a:gd name="connsiteY15" fmla="*/ 369332 h 369332"/>
              <a:gd name="connsiteX16" fmla="*/ 797912 w 4559498"/>
              <a:gd name="connsiteY16" fmla="*/ 369332 h 369332"/>
              <a:gd name="connsiteX17" fmla="*/ 0 w 4559498"/>
              <a:gd name="connsiteY17" fmla="*/ 369332 h 369332"/>
              <a:gd name="connsiteX18" fmla="*/ 0 w 4559498"/>
              <a:gd name="connsiteY1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59498" h="369332" extrusionOk="0">
                <a:moveTo>
                  <a:pt x="0" y="0"/>
                </a:moveTo>
                <a:cubicBezTo>
                  <a:pt x="214464" y="-48288"/>
                  <a:pt x="224571" y="39091"/>
                  <a:pt x="433152" y="0"/>
                </a:cubicBezTo>
                <a:cubicBezTo>
                  <a:pt x="641733" y="-39091"/>
                  <a:pt x="851059" y="59412"/>
                  <a:pt x="1003090" y="0"/>
                </a:cubicBezTo>
                <a:cubicBezTo>
                  <a:pt x="1155121" y="-59412"/>
                  <a:pt x="1290341" y="8602"/>
                  <a:pt x="1527432" y="0"/>
                </a:cubicBezTo>
                <a:cubicBezTo>
                  <a:pt x="1764523" y="-8602"/>
                  <a:pt x="1767787" y="24943"/>
                  <a:pt x="1960584" y="0"/>
                </a:cubicBezTo>
                <a:cubicBezTo>
                  <a:pt x="2153381" y="-24943"/>
                  <a:pt x="2311293" y="29944"/>
                  <a:pt x="2484926" y="0"/>
                </a:cubicBezTo>
                <a:cubicBezTo>
                  <a:pt x="2658559" y="-29944"/>
                  <a:pt x="2884399" y="13709"/>
                  <a:pt x="3100459" y="0"/>
                </a:cubicBezTo>
                <a:cubicBezTo>
                  <a:pt x="3316519" y="-13709"/>
                  <a:pt x="3511311" y="45078"/>
                  <a:pt x="3761586" y="0"/>
                </a:cubicBezTo>
                <a:cubicBezTo>
                  <a:pt x="4011861" y="-45078"/>
                  <a:pt x="4272702" y="32112"/>
                  <a:pt x="4559498" y="0"/>
                </a:cubicBezTo>
                <a:cubicBezTo>
                  <a:pt x="4561093" y="84949"/>
                  <a:pt x="4524355" y="195681"/>
                  <a:pt x="4559498" y="369332"/>
                </a:cubicBezTo>
                <a:cubicBezTo>
                  <a:pt x="4407252" y="411857"/>
                  <a:pt x="4294978" y="312651"/>
                  <a:pt x="4035156" y="369332"/>
                </a:cubicBezTo>
                <a:cubicBezTo>
                  <a:pt x="3775334" y="426013"/>
                  <a:pt x="3714476" y="323401"/>
                  <a:pt x="3556408" y="369332"/>
                </a:cubicBezTo>
                <a:cubicBezTo>
                  <a:pt x="3398340" y="415263"/>
                  <a:pt x="3309509" y="324859"/>
                  <a:pt x="3123256" y="369332"/>
                </a:cubicBezTo>
                <a:cubicBezTo>
                  <a:pt x="2937003" y="413805"/>
                  <a:pt x="2651628" y="348203"/>
                  <a:pt x="2507724" y="369332"/>
                </a:cubicBezTo>
                <a:cubicBezTo>
                  <a:pt x="2363820" y="390461"/>
                  <a:pt x="2048789" y="318050"/>
                  <a:pt x="1846597" y="369332"/>
                </a:cubicBezTo>
                <a:cubicBezTo>
                  <a:pt x="1644405" y="420614"/>
                  <a:pt x="1515377" y="335571"/>
                  <a:pt x="1413444" y="369332"/>
                </a:cubicBezTo>
                <a:cubicBezTo>
                  <a:pt x="1311511" y="403093"/>
                  <a:pt x="979700" y="301920"/>
                  <a:pt x="797912" y="369332"/>
                </a:cubicBezTo>
                <a:cubicBezTo>
                  <a:pt x="616124" y="436744"/>
                  <a:pt x="367040" y="343391"/>
                  <a:pt x="0" y="369332"/>
                </a:cubicBezTo>
                <a:cubicBezTo>
                  <a:pt x="-8032" y="252968"/>
                  <a:pt x="34454" y="140683"/>
                  <a:pt x="0" y="0"/>
                </a:cubicBezTo>
                <a:close/>
              </a:path>
            </a:pathLst>
          </a:custGeom>
          <a:noFill/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1004644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Immunotherapy (passive immunization)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445B18-BE2E-4905-B62A-A62DB574B614}"/>
              </a:ext>
            </a:extLst>
          </p:cNvPr>
          <p:cNvSpPr txBox="1"/>
          <p:nvPr/>
        </p:nvSpPr>
        <p:spPr>
          <a:xfrm>
            <a:off x="5478902" y="3160609"/>
            <a:ext cx="3310742" cy="369332"/>
          </a:xfrm>
          <a:custGeom>
            <a:avLst/>
            <a:gdLst>
              <a:gd name="connsiteX0" fmla="*/ 0 w 3310742"/>
              <a:gd name="connsiteY0" fmla="*/ 0 h 369332"/>
              <a:gd name="connsiteX1" fmla="*/ 452468 w 3310742"/>
              <a:gd name="connsiteY1" fmla="*/ 0 h 369332"/>
              <a:gd name="connsiteX2" fmla="*/ 1004258 w 3310742"/>
              <a:gd name="connsiteY2" fmla="*/ 0 h 369332"/>
              <a:gd name="connsiteX3" fmla="*/ 1456726 w 3310742"/>
              <a:gd name="connsiteY3" fmla="*/ 0 h 369332"/>
              <a:gd name="connsiteX4" fmla="*/ 1942302 w 3310742"/>
              <a:gd name="connsiteY4" fmla="*/ 0 h 369332"/>
              <a:gd name="connsiteX5" fmla="*/ 2394770 w 3310742"/>
              <a:gd name="connsiteY5" fmla="*/ 0 h 369332"/>
              <a:gd name="connsiteX6" fmla="*/ 3310742 w 3310742"/>
              <a:gd name="connsiteY6" fmla="*/ 0 h 369332"/>
              <a:gd name="connsiteX7" fmla="*/ 3310742 w 3310742"/>
              <a:gd name="connsiteY7" fmla="*/ 369332 h 369332"/>
              <a:gd name="connsiteX8" fmla="*/ 2792059 w 3310742"/>
              <a:gd name="connsiteY8" fmla="*/ 369332 h 369332"/>
              <a:gd name="connsiteX9" fmla="*/ 2240269 w 3310742"/>
              <a:gd name="connsiteY9" fmla="*/ 369332 h 369332"/>
              <a:gd name="connsiteX10" fmla="*/ 1688478 w 3310742"/>
              <a:gd name="connsiteY10" fmla="*/ 369332 h 369332"/>
              <a:gd name="connsiteX11" fmla="*/ 1070473 w 3310742"/>
              <a:gd name="connsiteY11" fmla="*/ 369332 h 369332"/>
              <a:gd name="connsiteX12" fmla="*/ 485575 w 3310742"/>
              <a:gd name="connsiteY12" fmla="*/ 369332 h 369332"/>
              <a:gd name="connsiteX13" fmla="*/ 0 w 3310742"/>
              <a:gd name="connsiteY13" fmla="*/ 369332 h 369332"/>
              <a:gd name="connsiteX14" fmla="*/ 0 w 3310742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0742" h="369332" extrusionOk="0">
                <a:moveTo>
                  <a:pt x="0" y="0"/>
                </a:moveTo>
                <a:cubicBezTo>
                  <a:pt x="214729" y="-43816"/>
                  <a:pt x="331547" y="5292"/>
                  <a:pt x="452468" y="0"/>
                </a:cubicBezTo>
                <a:cubicBezTo>
                  <a:pt x="573389" y="-5292"/>
                  <a:pt x="840934" y="22902"/>
                  <a:pt x="1004258" y="0"/>
                </a:cubicBezTo>
                <a:cubicBezTo>
                  <a:pt x="1167582" y="-22902"/>
                  <a:pt x="1356362" y="38788"/>
                  <a:pt x="1456726" y="0"/>
                </a:cubicBezTo>
                <a:cubicBezTo>
                  <a:pt x="1557090" y="-38788"/>
                  <a:pt x="1755670" y="5497"/>
                  <a:pt x="1942302" y="0"/>
                </a:cubicBezTo>
                <a:cubicBezTo>
                  <a:pt x="2128934" y="-5497"/>
                  <a:pt x="2285072" y="53182"/>
                  <a:pt x="2394770" y="0"/>
                </a:cubicBezTo>
                <a:cubicBezTo>
                  <a:pt x="2504468" y="-53182"/>
                  <a:pt x="3051230" y="37004"/>
                  <a:pt x="3310742" y="0"/>
                </a:cubicBezTo>
                <a:cubicBezTo>
                  <a:pt x="3318841" y="108825"/>
                  <a:pt x="3310042" y="241659"/>
                  <a:pt x="3310742" y="369332"/>
                </a:cubicBezTo>
                <a:cubicBezTo>
                  <a:pt x="3117398" y="421566"/>
                  <a:pt x="2933296" y="344852"/>
                  <a:pt x="2792059" y="369332"/>
                </a:cubicBezTo>
                <a:cubicBezTo>
                  <a:pt x="2650822" y="393812"/>
                  <a:pt x="2480368" y="349854"/>
                  <a:pt x="2240269" y="369332"/>
                </a:cubicBezTo>
                <a:cubicBezTo>
                  <a:pt x="2000170" y="388810"/>
                  <a:pt x="1836555" y="358847"/>
                  <a:pt x="1688478" y="369332"/>
                </a:cubicBezTo>
                <a:cubicBezTo>
                  <a:pt x="1540401" y="379817"/>
                  <a:pt x="1282459" y="340920"/>
                  <a:pt x="1070473" y="369332"/>
                </a:cubicBezTo>
                <a:cubicBezTo>
                  <a:pt x="858488" y="397744"/>
                  <a:pt x="617715" y="344155"/>
                  <a:pt x="485575" y="369332"/>
                </a:cubicBezTo>
                <a:cubicBezTo>
                  <a:pt x="353435" y="394509"/>
                  <a:pt x="128624" y="354825"/>
                  <a:pt x="0" y="369332"/>
                </a:cubicBezTo>
                <a:cubicBezTo>
                  <a:pt x="-26045" y="235936"/>
                  <a:pt x="17322" y="125480"/>
                  <a:pt x="0" y="0"/>
                </a:cubicBezTo>
                <a:close/>
              </a:path>
            </a:pathLst>
          </a:custGeom>
          <a:noFill/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7929867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Autophagy of amyloid fibrils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E1F86B-6233-4011-A95F-BFA11E4CF96A}"/>
              </a:ext>
            </a:extLst>
          </p:cNvPr>
          <p:cNvCxnSpPr/>
          <p:nvPr/>
        </p:nvCxnSpPr>
        <p:spPr>
          <a:xfrm>
            <a:off x="2976465" y="1618055"/>
            <a:ext cx="1866123" cy="0"/>
          </a:xfrm>
          <a:prstGeom prst="straightConnector1">
            <a:avLst/>
          </a:prstGeom>
          <a:ln w="22225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ECE2A6-0B6E-4AC2-A86E-C6641E6F422F}"/>
              </a:ext>
            </a:extLst>
          </p:cNvPr>
          <p:cNvSpPr txBox="1"/>
          <p:nvPr/>
        </p:nvSpPr>
        <p:spPr>
          <a:xfrm>
            <a:off x="2875035" y="1294633"/>
            <a:ext cx="223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Current Therapy</a:t>
            </a:r>
            <a:endParaRPr lang="sr-Latn-R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499241-96BD-4F56-AB58-94F29922ACA3}"/>
              </a:ext>
            </a:extLst>
          </p:cNvPr>
          <p:cNvSpPr txBox="1"/>
          <p:nvPr/>
        </p:nvSpPr>
        <p:spPr>
          <a:xfrm>
            <a:off x="1099807" y="3244198"/>
            <a:ext cx="2809719" cy="369332"/>
          </a:xfrm>
          <a:custGeom>
            <a:avLst/>
            <a:gdLst>
              <a:gd name="connsiteX0" fmla="*/ 0 w 2809719"/>
              <a:gd name="connsiteY0" fmla="*/ 0 h 369332"/>
              <a:gd name="connsiteX1" fmla="*/ 561944 w 2809719"/>
              <a:gd name="connsiteY1" fmla="*/ 0 h 369332"/>
              <a:gd name="connsiteX2" fmla="*/ 1095790 w 2809719"/>
              <a:gd name="connsiteY2" fmla="*/ 0 h 369332"/>
              <a:gd name="connsiteX3" fmla="*/ 1713929 w 2809719"/>
              <a:gd name="connsiteY3" fmla="*/ 0 h 369332"/>
              <a:gd name="connsiteX4" fmla="*/ 2219678 w 2809719"/>
              <a:gd name="connsiteY4" fmla="*/ 0 h 369332"/>
              <a:gd name="connsiteX5" fmla="*/ 2809719 w 2809719"/>
              <a:gd name="connsiteY5" fmla="*/ 0 h 369332"/>
              <a:gd name="connsiteX6" fmla="*/ 2809719 w 2809719"/>
              <a:gd name="connsiteY6" fmla="*/ 369332 h 369332"/>
              <a:gd name="connsiteX7" fmla="*/ 2219678 w 2809719"/>
              <a:gd name="connsiteY7" fmla="*/ 369332 h 369332"/>
              <a:gd name="connsiteX8" fmla="*/ 1629637 w 2809719"/>
              <a:gd name="connsiteY8" fmla="*/ 369332 h 369332"/>
              <a:gd name="connsiteX9" fmla="*/ 1011499 w 2809719"/>
              <a:gd name="connsiteY9" fmla="*/ 369332 h 369332"/>
              <a:gd name="connsiteX10" fmla="*/ 0 w 2809719"/>
              <a:gd name="connsiteY10" fmla="*/ 369332 h 369332"/>
              <a:gd name="connsiteX11" fmla="*/ 0 w 2809719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9719" h="369332" extrusionOk="0">
                <a:moveTo>
                  <a:pt x="0" y="0"/>
                </a:moveTo>
                <a:cubicBezTo>
                  <a:pt x="208404" y="-60189"/>
                  <a:pt x="310356" y="61774"/>
                  <a:pt x="561944" y="0"/>
                </a:cubicBezTo>
                <a:cubicBezTo>
                  <a:pt x="813532" y="-61774"/>
                  <a:pt x="891212" y="13584"/>
                  <a:pt x="1095790" y="0"/>
                </a:cubicBezTo>
                <a:cubicBezTo>
                  <a:pt x="1300368" y="-13584"/>
                  <a:pt x="1454565" y="64110"/>
                  <a:pt x="1713929" y="0"/>
                </a:cubicBezTo>
                <a:cubicBezTo>
                  <a:pt x="1973293" y="-64110"/>
                  <a:pt x="2038669" y="36353"/>
                  <a:pt x="2219678" y="0"/>
                </a:cubicBezTo>
                <a:cubicBezTo>
                  <a:pt x="2400687" y="-36353"/>
                  <a:pt x="2553132" y="33844"/>
                  <a:pt x="2809719" y="0"/>
                </a:cubicBezTo>
                <a:cubicBezTo>
                  <a:pt x="2814645" y="85989"/>
                  <a:pt x="2777912" y="292839"/>
                  <a:pt x="2809719" y="369332"/>
                </a:cubicBezTo>
                <a:cubicBezTo>
                  <a:pt x="2648838" y="376483"/>
                  <a:pt x="2338206" y="364764"/>
                  <a:pt x="2219678" y="369332"/>
                </a:cubicBezTo>
                <a:cubicBezTo>
                  <a:pt x="2101150" y="373900"/>
                  <a:pt x="1843467" y="301180"/>
                  <a:pt x="1629637" y="369332"/>
                </a:cubicBezTo>
                <a:cubicBezTo>
                  <a:pt x="1415807" y="437484"/>
                  <a:pt x="1174890" y="348952"/>
                  <a:pt x="1011499" y="369332"/>
                </a:cubicBezTo>
                <a:cubicBezTo>
                  <a:pt x="848108" y="389712"/>
                  <a:pt x="295936" y="334212"/>
                  <a:pt x="0" y="369332"/>
                </a:cubicBezTo>
                <a:cubicBezTo>
                  <a:pt x="-40486" y="235916"/>
                  <a:pt x="34878" y="171343"/>
                  <a:pt x="0" y="0"/>
                </a:cubicBezTo>
                <a:close/>
              </a:path>
            </a:pathLst>
          </a:custGeom>
          <a:noFill/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4053367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GB" dirty="0" err="1"/>
              <a:t>Endogenues</a:t>
            </a:r>
            <a:r>
              <a:rPr lang="en-GB" dirty="0"/>
              <a:t> peptides</a:t>
            </a:r>
            <a:endParaRPr lang="sr-Latn-R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F04135-C4A6-4B66-A2AE-D91B94E74145}"/>
              </a:ext>
            </a:extLst>
          </p:cNvPr>
          <p:cNvSpPr txBox="1"/>
          <p:nvPr/>
        </p:nvSpPr>
        <p:spPr>
          <a:xfrm>
            <a:off x="3088001" y="2060657"/>
            <a:ext cx="2004075" cy="369332"/>
          </a:xfrm>
          <a:solidFill>
            <a:schemeClr val="bg2"/>
          </a:solidFill>
          <a:ln w="22225">
            <a:solidFill>
              <a:srgbClr val="FFFF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>
                <a:solidFill>
                  <a:srgbClr val="FF66FF"/>
                </a:solidFill>
              </a:rPr>
              <a:t>NEW STRATEGIES</a:t>
            </a:r>
            <a:endParaRPr lang="sr-Latn-RS" dirty="0">
              <a:solidFill>
                <a:srgbClr val="FF66FF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45F240-BE50-4D43-A7BD-7FF8C72E04F9}"/>
              </a:ext>
            </a:extLst>
          </p:cNvPr>
          <p:cNvCxnSpPr/>
          <p:nvPr/>
        </p:nvCxnSpPr>
        <p:spPr>
          <a:xfrm>
            <a:off x="5161383" y="2197890"/>
            <a:ext cx="634481" cy="369332"/>
          </a:xfrm>
          <a:prstGeom prst="straightConnector1">
            <a:avLst/>
          </a:prstGeom>
          <a:ln w="3492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DA9B73-041A-4A1E-9C75-9FE299704FD2}"/>
              </a:ext>
            </a:extLst>
          </p:cNvPr>
          <p:cNvCxnSpPr>
            <a:cxnSpLocks/>
          </p:cNvCxnSpPr>
          <p:nvPr/>
        </p:nvCxnSpPr>
        <p:spPr>
          <a:xfrm>
            <a:off x="5092076" y="2589515"/>
            <a:ext cx="497307" cy="477944"/>
          </a:xfrm>
          <a:prstGeom prst="straightConnector1">
            <a:avLst/>
          </a:prstGeom>
          <a:ln w="3492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982058-3CB0-494A-A67E-6C8937A1CC68}"/>
              </a:ext>
            </a:extLst>
          </p:cNvPr>
          <p:cNvCxnSpPr/>
          <p:nvPr/>
        </p:nvCxnSpPr>
        <p:spPr>
          <a:xfrm flipH="1">
            <a:off x="3209731" y="2523139"/>
            <a:ext cx="485191" cy="585188"/>
          </a:xfrm>
          <a:prstGeom prst="straightConnector1">
            <a:avLst/>
          </a:prstGeom>
          <a:ln w="2857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C42905-D9AE-42AF-8A07-BD4811EB99DF}"/>
              </a:ext>
            </a:extLst>
          </p:cNvPr>
          <p:cNvCxnSpPr>
            <a:cxnSpLocks/>
          </p:cNvCxnSpPr>
          <p:nvPr/>
        </p:nvCxnSpPr>
        <p:spPr>
          <a:xfrm flipH="1">
            <a:off x="3990217" y="2685478"/>
            <a:ext cx="182671" cy="972660"/>
          </a:xfrm>
          <a:prstGeom prst="straightConnector1">
            <a:avLst/>
          </a:prstGeom>
          <a:ln w="254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DBB740-F637-4DAD-809E-6623DE949E3F}"/>
              </a:ext>
            </a:extLst>
          </p:cNvPr>
          <p:cNvCxnSpPr>
            <a:cxnSpLocks/>
          </p:cNvCxnSpPr>
          <p:nvPr/>
        </p:nvCxnSpPr>
        <p:spPr>
          <a:xfrm>
            <a:off x="4589622" y="2597801"/>
            <a:ext cx="376744" cy="1060337"/>
          </a:xfrm>
          <a:prstGeom prst="straightConnector1">
            <a:avLst/>
          </a:prstGeom>
          <a:ln w="3492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FD1A7BF-3A09-4304-A5A7-4CD11BABB677}"/>
              </a:ext>
            </a:extLst>
          </p:cNvPr>
          <p:cNvSpPr txBox="1"/>
          <p:nvPr/>
        </p:nvSpPr>
        <p:spPr>
          <a:xfrm>
            <a:off x="975397" y="4284574"/>
            <a:ext cx="4185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66FF"/>
                </a:solidFill>
                <a:latin typeface="Agency FB" panose="020B0503020202020204" pitchFamily="34" charset="0"/>
                <a:cs typeface="Teko"/>
              </a:rPr>
              <a:t>The main goal of our project</a:t>
            </a:r>
            <a:r>
              <a:rPr lang="sr-Cyrl-RS" sz="3000" b="1" dirty="0">
                <a:solidFill>
                  <a:srgbClr val="FF66FF"/>
                </a:solidFill>
                <a:latin typeface="Agency FB" panose="020B0503020202020204" pitchFamily="34" charset="0"/>
                <a:cs typeface="Teko"/>
              </a:rPr>
              <a:t>:</a:t>
            </a:r>
            <a:endParaRPr lang="en-GB" sz="3000" b="1" dirty="0">
              <a:solidFill>
                <a:srgbClr val="FF66FF"/>
              </a:solidFill>
              <a:latin typeface="Agency FB" panose="020B0503020202020204" pitchFamily="34" charset="0"/>
              <a:cs typeface="Teko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35EB69-8C9C-4C0A-B3AB-35F8156101A7}"/>
              </a:ext>
            </a:extLst>
          </p:cNvPr>
          <p:cNvGrpSpPr/>
          <p:nvPr/>
        </p:nvGrpSpPr>
        <p:grpSpPr>
          <a:xfrm>
            <a:off x="6158206" y="6169371"/>
            <a:ext cx="2985794" cy="688629"/>
            <a:chOff x="-2217444" y="6169371"/>
            <a:chExt cx="2985794" cy="688629"/>
          </a:xfrm>
        </p:grpSpPr>
        <p:sp>
          <p:nvSpPr>
            <p:cNvPr id="35" name="Google Shape;106;p1">
              <a:extLst>
                <a:ext uri="{FF2B5EF4-FFF2-40B4-BE49-F238E27FC236}">
                  <a16:creationId xmlns:a16="http://schemas.microsoft.com/office/drawing/2014/main" id="{EA252661-B1A9-4590-90E2-CBCC7ED0CF16}"/>
                </a:ext>
              </a:extLst>
            </p:cNvPr>
            <p:cNvSpPr txBox="1"/>
            <p:nvPr/>
          </p:nvSpPr>
          <p:spPr>
            <a:xfrm>
              <a:off x="-2217444" y="6457890"/>
              <a:ext cx="24160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r>
                <a:rPr lang="en-U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Brain awareness week 202</a:t>
              </a:r>
              <a:r>
                <a:rPr lang="sr-Latn-RS" sz="2000" b="0" i="0" u="none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eko"/>
                  <a:ea typeface="Teko"/>
                  <a:cs typeface="Teko"/>
                  <a:sym typeface="Teko"/>
                </a:rPr>
                <a:t>2</a:t>
              </a:r>
              <a:endParaRPr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6" name="Google Shape;107;p1" descr="Brain Awareness Week | Dana Foundation">
              <a:extLst>
                <a:ext uri="{FF2B5EF4-FFF2-40B4-BE49-F238E27FC236}">
                  <a16:creationId xmlns:a16="http://schemas.microsoft.com/office/drawing/2014/main" id="{A8D638FD-90EF-4594-BC59-F3F806813AF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6169371"/>
              <a:ext cx="768350" cy="5871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13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rija\Desktop\Promis\logo\Logo_Color.JPG">
            <a:extLst>
              <a:ext uri="{FF2B5EF4-FFF2-40B4-BE49-F238E27FC236}">
                <a16:creationId xmlns:a16="http://schemas.microsoft.com/office/drawing/2014/main" id="{937E31C1-B403-40D3-9BDA-1A32E84B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803" y="1379344"/>
            <a:ext cx="1336675" cy="88741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E2B5F-8295-429D-95C6-EE578033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058" y="5440643"/>
            <a:ext cx="960746" cy="821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112BC5-6EF0-457C-96A2-C0306D2B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850" y="5439821"/>
            <a:ext cx="837609" cy="812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97F96F-DE0A-43FE-B2F2-BE5C7CFF8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887" y="5451047"/>
            <a:ext cx="890963" cy="804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2B544-C950-4536-8117-A165D4370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163" y="5469427"/>
            <a:ext cx="705799" cy="772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56912-EE6D-48C0-8806-AEF9D3BC3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580" y="5461744"/>
            <a:ext cx="1326909" cy="790219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51A3F6D1-FD11-4D01-8937-45D16E1E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5458520"/>
            <a:ext cx="726849" cy="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85A20EB1-0D4F-4C02-880F-145F912F2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-1" b="-1254"/>
          <a:stretch/>
        </p:blipFill>
        <p:spPr bwMode="auto">
          <a:xfrm>
            <a:off x="1496673" y="5476961"/>
            <a:ext cx="890963" cy="7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7D0BD8-33C4-4DF1-A576-5312F3F180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9553"/>
          <a:stretch/>
        </p:blipFill>
        <p:spPr>
          <a:xfrm>
            <a:off x="8481527" y="5445287"/>
            <a:ext cx="573465" cy="803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823A7B-618F-4A08-B455-EE9C018483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3488" y="5458520"/>
            <a:ext cx="698039" cy="793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4CCD96-7DCC-4C85-99B1-48BC601B3B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0804" y="5451047"/>
            <a:ext cx="1432684" cy="7911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FFC4C7-DE2D-48B4-A1FC-C5340CD3A699}"/>
              </a:ext>
            </a:extLst>
          </p:cNvPr>
          <p:cNvSpPr txBox="1"/>
          <p:nvPr/>
        </p:nvSpPr>
        <p:spPr>
          <a:xfrm>
            <a:off x="2378605" y="3390900"/>
            <a:ext cx="54827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Agency FB" panose="020B0503020202020204" pitchFamily="34" charset="0"/>
              </a:rPr>
              <a:t>Youtube</a:t>
            </a:r>
            <a:r>
              <a:rPr lang="en-US" altLang="en-US" sz="1800" b="1" dirty="0">
                <a:solidFill>
                  <a:srgbClr val="FFFF00"/>
                </a:solidFill>
                <a:latin typeface="Agency FB" panose="020B0503020202020204" pitchFamily="34" charset="0"/>
              </a:rPr>
              <a:t>: </a:t>
            </a:r>
            <a:r>
              <a:rPr lang="en-GB" altLang="en-US" sz="1800" dirty="0">
                <a:latin typeface="Agency FB" panose="020B0503020202020204" pitchFamily="34" charset="0"/>
              </a:rPr>
              <a:t>(</a:t>
            </a:r>
            <a:r>
              <a:rPr lang="en-GB" altLang="en-US" sz="1800" u="sng" dirty="0">
                <a:latin typeface="Agency FB" panose="020B0503020202020204" pitchFamily="34" charset="0"/>
              </a:rPr>
              <a:t>https://www.youtube.com/watch?v=QHUE1SSARdU</a:t>
            </a:r>
            <a:r>
              <a:rPr lang="en-GB" altLang="en-US" sz="1800" dirty="0">
                <a:latin typeface="Agency FB" panose="020B0503020202020204" pitchFamily="34" charset="0"/>
              </a:rPr>
              <a:t>). </a:t>
            </a:r>
            <a:endParaRPr lang="en-US" altLang="en-US" sz="1800" dirty="0">
              <a:latin typeface="Agency FB" panose="020B0503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3300"/>
                </a:solidFill>
                <a:latin typeface="Agency FB" panose="020B0503020202020204" pitchFamily="34" charset="0"/>
              </a:rPr>
              <a:t>Research gate</a:t>
            </a:r>
            <a:r>
              <a:rPr lang="en-GB" altLang="en-US" sz="1800" dirty="0">
                <a:solidFill>
                  <a:srgbClr val="FF3300"/>
                </a:solidFill>
                <a:latin typeface="Agency FB" panose="020B0503020202020204" pitchFamily="34" charset="0"/>
              </a:rPr>
              <a:t> </a:t>
            </a:r>
            <a:r>
              <a:rPr lang="en-GB" altLang="en-US" sz="1800" u="sng" dirty="0">
                <a:latin typeface="Agency FB" panose="020B0503020202020204" pitchFamily="34" charset="0"/>
              </a:rPr>
              <a:t>https://www.researchgate.net/project/LEAPSyn-SCI-Late-Embryogenesis-Abundant-Proteins-Structural-Characterisation-and-Interaction-with-a-Synuclein-2</a:t>
            </a:r>
            <a:endParaRPr lang="en-US" altLang="en-US" sz="1800" dirty="0">
              <a:latin typeface="Agency FB" panose="020B0503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Twitter</a:t>
            </a:r>
            <a:r>
              <a:rPr lang="en-GB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: </a:t>
            </a:r>
            <a:r>
              <a:rPr lang="en-GB" altLang="en-US" sz="1800" u="sng" dirty="0">
                <a:latin typeface="Agency FB" panose="020B0503020202020204" pitchFamily="34" charset="0"/>
              </a:rPr>
              <a:t>https://twitter.com/leapsyn</a:t>
            </a:r>
            <a:endParaRPr lang="en-US" altLang="en-US" sz="1800" dirty="0">
              <a:latin typeface="Agency FB" panose="020B0503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accent3"/>
                </a:solidFill>
                <a:latin typeface="Agency FB" panose="020B0503020202020204" pitchFamily="34" charset="0"/>
              </a:rPr>
              <a:t>Instagram</a:t>
            </a:r>
            <a:r>
              <a:rPr lang="en-GB" altLang="en-US" sz="1800" dirty="0">
                <a:solidFill>
                  <a:schemeClr val="accent3"/>
                </a:solidFill>
                <a:latin typeface="Agency FB" panose="020B0503020202020204" pitchFamily="34" charset="0"/>
              </a:rPr>
              <a:t>: </a:t>
            </a:r>
            <a:r>
              <a:rPr lang="en-GB" altLang="en-US" sz="1800" u="sng" dirty="0">
                <a:latin typeface="Agency FB" panose="020B0503020202020204" pitchFamily="34" charset="0"/>
              </a:rPr>
              <a:t>https://www.instagram.com/leapsyn_sci/?hl=fr-ca</a:t>
            </a:r>
            <a:endParaRPr lang="en-US" altLang="en-US" sz="1800" dirty="0">
              <a:latin typeface="Agency FB" panose="020B0503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C000"/>
                </a:solidFill>
                <a:latin typeface="Agency FB" panose="020B0503020202020204" pitchFamily="34" charset="0"/>
              </a:rPr>
              <a:t>Facebook</a:t>
            </a:r>
            <a:r>
              <a:rPr lang="en-GB" altLang="en-US" sz="1800" dirty="0">
                <a:solidFill>
                  <a:srgbClr val="FFC000"/>
                </a:solidFill>
                <a:latin typeface="Agency FB" panose="020B0503020202020204" pitchFamily="34" charset="0"/>
              </a:rPr>
              <a:t>:</a:t>
            </a:r>
            <a:r>
              <a:rPr lang="en-GB" altLang="en-US" sz="1800" dirty="0">
                <a:solidFill>
                  <a:srgbClr val="6600FF"/>
                </a:solidFill>
                <a:latin typeface="Agency FB" panose="020B0503020202020204" pitchFamily="34" charset="0"/>
              </a:rPr>
              <a:t> </a:t>
            </a:r>
            <a:r>
              <a:rPr lang="en-GB" altLang="en-US" sz="1800" u="sng" dirty="0">
                <a:latin typeface="Agency FB" panose="020B0503020202020204" pitchFamily="34" charset="0"/>
              </a:rPr>
              <a:t>https://www.facebook.com/leapsynsci/</a:t>
            </a:r>
            <a:endParaRPr lang="en-US" altLang="en-US" sz="1800" dirty="0">
              <a:latin typeface="Agency FB" panose="020B0503020202020204" pitchFamily="34" charset="0"/>
            </a:endParaRPr>
          </a:p>
        </p:txBody>
      </p:sp>
      <p:grpSp>
        <p:nvGrpSpPr>
          <p:cNvPr id="27" name="Google Shape;101;p1">
            <a:extLst>
              <a:ext uri="{FF2B5EF4-FFF2-40B4-BE49-F238E27FC236}">
                <a16:creationId xmlns:a16="http://schemas.microsoft.com/office/drawing/2014/main" id="{02865071-9FBE-4127-9362-51011EFB5844}"/>
              </a:ext>
            </a:extLst>
          </p:cNvPr>
          <p:cNvGrpSpPr/>
          <p:nvPr/>
        </p:nvGrpSpPr>
        <p:grpSpPr>
          <a:xfrm>
            <a:off x="0" y="6268243"/>
            <a:ext cx="9144000" cy="646112"/>
            <a:chOff x="0" y="6268244"/>
            <a:chExt cx="9144000" cy="646112"/>
          </a:xfrm>
        </p:grpSpPr>
        <p:grpSp>
          <p:nvGrpSpPr>
            <p:cNvPr id="28" name="Google Shape;102;p1">
              <a:extLst>
                <a:ext uri="{FF2B5EF4-FFF2-40B4-BE49-F238E27FC236}">
                  <a16:creationId xmlns:a16="http://schemas.microsoft.com/office/drawing/2014/main" id="{84FFEEEC-BD54-4A9A-B6B3-D58D31611648}"/>
                </a:ext>
              </a:extLst>
            </p:cNvPr>
            <p:cNvGrpSpPr/>
            <p:nvPr/>
          </p:nvGrpSpPr>
          <p:grpSpPr>
            <a:xfrm>
              <a:off x="0" y="6268244"/>
              <a:ext cx="9144000" cy="646112"/>
              <a:chOff x="0" y="6267899"/>
              <a:chExt cx="9143708" cy="646295"/>
            </a:xfrm>
          </p:grpSpPr>
          <p:sp>
            <p:nvSpPr>
              <p:cNvPr id="31" name="Google Shape;103;p1">
                <a:extLst>
                  <a:ext uri="{FF2B5EF4-FFF2-40B4-BE49-F238E27FC236}">
                    <a16:creationId xmlns:a16="http://schemas.microsoft.com/office/drawing/2014/main" id="{11249E3F-0143-4CAC-A1DF-F9D28D946A75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solidFill>
                <a:srgbClr val="6D6D6D"/>
              </a:solidFill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4;p1">
                <a:extLst>
                  <a:ext uri="{FF2B5EF4-FFF2-40B4-BE49-F238E27FC236}">
                    <a16:creationId xmlns:a16="http://schemas.microsoft.com/office/drawing/2014/main" id="{80948AD9-A4B9-42EE-9D08-A29322AEC05F}"/>
                  </a:ext>
                </a:extLst>
              </p:cNvPr>
              <p:cNvSpPr txBox="1"/>
              <p:nvPr/>
            </p:nvSpPr>
            <p:spPr>
              <a:xfrm>
                <a:off x="789802" y="6267899"/>
                <a:ext cx="3717806" cy="646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800" b="0" i="0" u="none" dirty="0">
                    <a:solidFill>
                      <a:srgbClr val="A3E0FF"/>
                    </a:solidFill>
                    <a:latin typeface="Teko"/>
                    <a:ea typeface="Teko"/>
                    <a:cs typeface="Teko"/>
                    <a:sym typeface="Teko"/>
                  </a:rPr>
                  <a:t>Science Fund of the Republic of Serbia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800" b="0" i="0" u="none" dirty="0">
                    <a:solidFill>
                      <a:srgbClr val="FFAFAF"/>
                    </a:solidFill>
                    <a:latin typeface="Teko"/>
                    <a:ea typeface="Teko"/>
                    <a:cs typeface="Teko"/>
                    <a:sym typeface="Teko"/>
                  </a:rPr>
                  <a:t>Program for Excellent Projects of Young Researchers</a:t>
                </a:r>
              </a:p>
            </p:txBody>
          </p:sp>
          <p:pic>
            <p:nvPicPr>
              <p:cNvPr id="33" name="Google Shape;105;p1" descr="Fond za nauku">
                <a:extLst>
                  <a:ext uri="{FF2B5EF4-FFF2-40B4-BE49-F238E27FC236}">
                    <a16:creationId xmlns:a16="http://schemas.microsoft.com/office/drawing/2014/main" id="{F80199F8-58E0-4CEF-9149-86F67D5E8E52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l="4286" t="15559" r="69139" b="15331"/>
              <a:stretch/>
            </p:blipFill>
            <p:spPr>
              <a:xfrm>
                <a:off x="129208" y="6361043"/>
                <a:ext cx="564606" cy="4969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" name="Google Shape;106;p1">
              <a:extLst>
                <a:ext uri="{FF2B5EF4-FFF2-40B4-BE49-F238E27FC236}">
                  <a16:creationId xmlns:a16="http://schemas.microsoft.com/office/drawing/2014/main" id="{99376AAA-EFB4-45C1-AA49-B46E0961807F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r>
                <a:rPr lang="en-US" sz="2000" b="0" i="0" u="none" dirty="0">
                  <a:solidFill>
                    <a:srgbClr val="00B0F0"/>
                  </a:solidFill>
                  <a:latin typeface="Teko"/>
                  <a:ea typeface="Teko"/>
                  <a:cs typeface="Teko"/>
                  <a:sym typeface="Teko"/>
                </a:rPr>
                <a:t>Brain awareness week 202</a:t>
              </a:r>
              <a:r>
                <a:rPr lang="sr-Latn-RS" sz="2000" b="0" i="0" u="none" dirty="0">
                  <a:solidFill>
                    <a:srgbClr val="00B0F0"/>
                  </a:solidFill>
                  <a:latin typeface="Teko"/>
                  <a:ea typeface="Teko"/>
                  <a:cs typeface="Teko"/>
                  <a:sym typeface="Teko"/>
                </a:rPr>
                <a:t>2</a:t>
              </a:r>
              <a:endParaRPr dirty="0"/>
            </a:p>
          </p:txBody>
        </p:sp>
        <p:pic>
          <p:nvPicPr>
            <p:cNvPr id="30" name="Google Shape;107;p1" descr="Brain Awareness Week | Dana Foundation">
              <a:extLst>
                <a:ext uri="{FF2B5EF4-FFF2-40B4-BE49-F238E27FC236}">
                  <a16:creationId xmlns:a16="http://schemas.microsoft.com/office/drawing/2014/main" id="{CED109DC-666F-478F-9DD7-31862F8C883A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410575" y="6324600"/>
              <a:ext cx="681971" cy="561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1C3BA4-3875-4515-911A-16EBD77B888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0389" r="1209" b="34226"/>
          <a:stretch/>
        </p:blipFill>
        <p:spPr>
          <a:xfrm>
            <a:off x="0" y="0"/>
            <a:ext cx="9144000" cy="2713056"/>
          </a:xfrm>
          <a:prstGeom prst="rect">
            <a:avLst/>
          </a:prstGeom>
        </p:spPr>
      </p:pic>
      <p:pic>
        <p:nvPicPr>
          <p:cNvPr id="39" name="Picture 29" descr="Alpha Synuclein: New Species – The Science of Parkinson&amp;#39;s">
            <a:extLst>
              <a:ext uri="{FF2B5EF4-FFF2-40B4-BE49-F238E27FC236}">
                <a16:creationId xmlns:a16="http://schemas.microsoft.com/office/drawing/2014/main" id="{71F6FC4E-161C-410E-881A-D2E0F848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0131" flipV="1">
            <a:off x="-144592" y="764640"/>
            <a:ext cx="2482165" cy="85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B9989B-5731-4B20-B58C-62AEDC14BABC}"/>
              </a:ext>
            </a:extLst>
          </p:cNvPr>
          <p:cNvSpPr txBox="1"/>
          <p:nvPr/>
        </p:nvSpPr>
        <p:spPr>
          <a:xfrm>
            <a:off x="2921217" y="2836902"/>
            <a:ext cx="57182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Follow us</a:t>
            </a:r>
            <a:r>
              <a:rPr lang="sr-Latn-R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on </a:t>
            </a:r>
            <a:r>
              <a:rPr lang="sr-Latn-RS" altLang="en-US" sz="3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social</a:t>
            </a:r>
            <a:r>
              <a:rPr lang="sr-Latn-R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sr-Latn-RS" altLang="en-US" sz="3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media</a:t>
            </a:r>
            <a:r>
              <a:rPr lang="sr-Latn-R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:</a:t>
            </a:r>
            <a:endParaRPr lang="en-US" altLang="en-US" sz="3000" b="1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BE3AF-57B2-4BDC-93E0-5EB4167B7F43}"/>
              </a:ext>
            </a:extLst>
          </p:cNvPr>
          <p:cNvSpPr/>
          <p:nvPr/>
        </p:nvSpPr>
        <p:spPr>
          <a:xfrm>
            <a:off x="0" y="5335673"/>
            <a:ext cx="9144000" cy="14067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5B8A24-5D52-40C6-B4A3-81D60013369C}"/>
              </a:ext>
            </a:extLst>
          </p:cNvPr>
          <p:cNvSpPr txBox="1"/>
          <p:nvPr/>
        </p:nvSpPr>
        <p:spPr>
          <a:xfrm>
            <a:off x="-15072" y="0"/>
            <a:ext cx="458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https://leapsynsci.com/</a:t>
            </a:r>
          </a:p>
        </p:txBody>
      </p:sp>
    </p:spTree>
    <p:extLst>
      <p:ext uri="{BB962C8B-B14F-4D97-AF65-F5344CB8AC3E}">
        <p14:creationId xmlns:p14="http://schemas.microsoft.com/office/powerpoint/2010/main" val="238687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545</Words>
  <Application>Microsoft Office PowerPoint</Application>
  <PresentationFormat>On-screen Show (4:3)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Wingdings 2</vt:lpstr>
      <vt:lpstr>Century Gothic</vt:lpstr>
      <vt:lpstr>Teko</vt:lpstr>
      <vt:lpstr>Calibri</vt:lpstr>
      <vt:lpstr>Wingdings 3</vt:lpstr>
      <vt:lpstr>Agency FB</vt:lpstr>
      <vt:lpstr>Arial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Bojan Pavlović</cp:lastModifiedBy>
  <cp:revision>69</cp:revision>
  <dcterms:created xsi:type="dcterms:W3CDTF">2019-08-21T20:15:43Z</dcterms:created>
  <dcterms:modified xsi:type="dcterms:W3CDTF">2022-03-17T10:04:34Z</dcterms:modified>
</cp:coreProperties>
</file>